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73" r:id="rId3"/>
    <p:sldId id="271" r:id="rId4"/>
    <p:sldId id="274" r:id="rId5"/>
    <p:sldId id="275" r:id="rId6"/>
    <p:sldId id="276" r:id="rId7"/>
    <p:sldId id="277" r:id="rId8"/>
    <p:sldId id="278" r:id="rId9"/>
    <p:sldId id="279" r:id="rId10"/>
    <p:sldId id="270" r:id="rId11"/>
    <p:sldId id="262" r:id="rId12"/>
    <p:sldId id="281" r:id="rId13"/>
    <p:sldId id="260" r:id="rId14"/>
  </p:sldIdLst>
  <p:sldSz cx="18288000" cy="10287000"/>
  <p:notesSz cx="6858000" cy="9144000"/>
  <p:embeddedFontLst>
    <p:embeddedFont>
      <p:font typeface="Titillium Web Regular Bold" panose="020B0604020202020204" charset="0"/>
      <p:regular r:id="rId15"/>
    </p:embeddedFont>
    <p:embeddedFont>
      <p:font typeface="Titillium Web Bold" panose="020B0604020202020204" charset="0"/>
      <p:regular r:id="rId16"/>
    </p:embeddedFont>
    <p:embeddedFont>
      <p:font typeface="Calibri" panose="020F0502020204030204" pitchFamily="34" charset="0"/>
      <p:regular r:id="rId17"/>
      <p:bold r:id="rId18"/>
      <p:italic r:id="rId19"/>
      <p:boldItalic r:id="rId20"/>
    </p:embeddedFont>
    <p:embeddedFont>
      <p:font typeface="Roboto" panose="020B0604020202020204" charset="0"/>
      <p:regular r:id="rId21"/>
      <p:bold r:id="rId22"/>
      <p:italic r:id="rId23"/>
      <p:boldItalic r:id="rId24"/>
    </p:embeddedFont>
    <p:embeddedFont>
      <p:font typeface="Titillium Web Regular" panose="020B0604020202020204" charset="0"/>
      <p:regular r:id="rId25"/>
    </p:embeddedFont>
    <p:embeddedFont>
      <p:font typeface="Arimo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FB44"/>
    <a:srgbClr val="08C408"/>
    <a:srgbClr val="028002"/>
    <a:srgbClr val="0325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5" autoAdjust="0"/>
    <p:restoredTop sz="94622" autoAdjust="0"/>
  </p:normalViewPr>
  <p:slideViewPr>
    <p:cSldViewPr>
      <p:cViewPr varScale="1">
        <p:scale>
          <a:sx n="50" d="100"/>
          <a:sy n="50" d="100"/>
        </p:scale>
        <p:origin x="516"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media/image3.svg>
</file>

<file path=ppt/media/image4.png>
</file>

<file path=ppt/media/image5.jpg>
</file>

<file path=ppt/media/image5.svg>
</file>

<file path=ppt/media/image6.png>
</file>

<file path=ppt/media/image7.png>
</file>

<file path=ppt/media/image7.svg>
</file>

<file path=ppt/media/image70.sv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4/20/2022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0.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jp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3242" y="-38348"/>
            <a:ext cx="18288000" cy="7906126"/>
            <a:chOff x="0" y="0"/>
            <a:chExt cx="24384000" cy="10541501"/>
          </a:xfrm>
        </p:grpSpPr>
        <p:pic>
          <p:nvPicPr>
            <p:cNvPr id="3" name="Picture 3"/>
            <p:cNvPicPr>
              <a:picLocks noChangeAspect="1"/>
            </p:cNvPicPr>
            <p:nvPr/>
          </p:nvPicPr>
          <p:blipFill>
            <a:blip r:embed="rId2"/>
            <a:srcRect l="19464" t="23887" b="23887"/>
            <a:stretch>
              <a:fillRect/>
            </a:stretch>
          </p:blipFill>
          <p:spPr>
            <a:xfrm>
              <a:off x="0" y="0"/>
              <a:ext cx="24384000" cy="10541501"/>
            </a:xfrm>
            <a:prstGeom prst="rect">
              <a:avLst/>
            </a:prstGeom>
          </p:spPr>
        </p:pic>
      </p:grpSp>
      <p:grpSp>
        <p:nvGrpSpPr>
          <p:cNvPr id="4" name="Group 4"/>
          <p:cNvGrpSpPr/>
          <p:nvPr/>
        </p:nvGrpSpPr>
        <p:grpSpPr>
          <a:xfrm>
            <a:off x="0" y="3914715"/>
            <a:ext cx="18291243" cy="3953063"/>
            <a:chOff x="0" y="0"/>
            <a:chExt cx="31280355" cy="6077691"/>
          </a:xfrm>
        </p:grpSpPr>
        <p:sp>
          <p:nvSpPr>
            <p:cNvPr id="5" name="Freeform 5"/>
            <p:cNvSpPr/>
            <p:nvPr/>
          </p:nvSpPr>
          <p:spPr>
            <a:xfrm>
              <a:off x="0" y="0"/>
              <a:ext cx="31280354" cy="6077691"/>
            </a:xfrm>
            <a:custGeom>
              <a:avLst/>
              <a:gdLst/>
              <a:ahLst/>
              <a:cxnLst/>
              <a:rect l="l" t="t" r="r" b="b"/>
              <a:pathLst>
                <a:path w="31280354" h="6077691">
                  <a:moveTo>
                    <a:pt x="31280354" y="6077691"/>
                  </a:moveTo>
                  <a:lnTo>
                    <a:pt x="0" y="6077691"/>
                  </a:lnTo>
                  <a:lnTo>
                    <a:pt x="0" y="0"/>
                  </a:lnTo>
                  <a:lnTo>
                    <a:pt x="31280354" y="6077691"/>
                  </a:lnTo>
                  <a:close/>
                </a:path>
              </a:pathLst>
            </a:custGeom>
            <a:solidFill>
              <a:srgbClr val="000000"/>
            </a:solidFill>
          </p:spPr>
        </p:sp>
      </p:grpSp>
      <p:pic>
        <p:nvPicPr>
          <p:cNvPr id="6" name="Picture 6"/>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a:off x="569027" y="4602129"/>
            <a:ext cx="919346" cy="1082742"/>
          </a:xfrm>
          <a:prstGeom prst="rect">
            <a:avLst/>
          </a:prstGeom>
        </p:spPr>
      </p:pic>
      <p:grpSp>
        <p:nvGrpSpPr>
          <p:cNvPr id="7" name="Group 7"/>
          <p:cNvGrpSpPr/>
          <p:nvPr/>
        </p:nvGrpSpPr>
        <p:grpSpPr>
          <a:xfrm>
            <a:off x="25145" y="5822437"/>
            <a:ext cx="7593234" cy="3521139"/>
            <a:chOff x="-725176" y="-142876"/>
            <a:chExt cx="10124311" cy="4694852"/>
          </a:xfrm>
        </p:grpSpPr>
        <p:sp>
          <p:nvSpPr>
            <p:cNvPr id="8" name="TextBox 8"/>
            <p:cNvSpPr txBox="1"/>
            <p:nvPr/>
          </p:nvSpPr>
          <p:spPr>
            <a:xfrm>
              <a:off x="0" y="1060894"/>
              <a:ext cx="9399135" cy="1194728"/>
            </a:xfrm>
            <a:prstGeom prst="rect">
              <a:avLst/>
            </a:prstGeom>
          </p:spPr>
          <p:txBody>
            <a:bodyPr wrap="square" lIns="0" tIns="0" rIns="0" bIns="0" rtlCol="0" anchor="t">
              <a:spAutoFit/>
            </a:bodyPr>
            <a:lstStyle/>
            <a:p>
              <a:pPr>
                <a:lnSpc>
                  <a:spcPts val="6925"/>
                </a:lnSpc>
              </a:pPr>
              <a:r>
                <a:rPr lang="en-US" sz="5585" dirty="0">
                  <a:solidFill>
                    <a:srgbClr val="FFFFFF"/>
                  </a:solidFill>
                  <a:latin typeface="Titillium Web Bold"/>
                </a:rPr>
                <a:t>GYM AND FITNESS</a:t>
              </a:r>
            </a:p>
          </p:txBody>
        </p:sp>
        <p:sp>
          <p:nvSpPr>
            <p:cNvPr id="9" name="TextBox 9"/>
            <p:cNvSpPr txBox="1"/>
            <p:nvPr/>
          </p:nvSpPr>
          <p:spPr>
            <a:xfrm>
              <a:off x="-725176" y="2255621"/>
              <a:ext cx="9821674" cy="2296355"/>
            </a:xfrm>
            <a:prstGeom prst="rect">
              <a:avLst/>
            </a:prstGeom>
          </p:spPr>
          <p:txBody>
            <a:bodyPr wrap="square" lIns="0" tIns="0" rIns="0" bIns="0" rtlCol="0" anchor="t">
              <a:spAutoFit/>
            </a:bodyPr>
            <a:lstStyle/>
            <a:p>
              <a:pPr marL="709337" lvl="1" indent="-354668">
                <a:lnSpc>
                  <a:spcPts val="4599"/>
                </a:lnSpc>
                <a:buFont typeface="Arial"/>
                <a:buChar char="•"/>
              </a:pPr>
              <a:r>
                <a:rPr lang="en-US" sz="2600" dirty="0">
                  <a:solidFill>
                    <a:srgbClr val="C8EF4F"/>
                  </a:solidFill>
                  <a:latin typeface="Titillium Web Regular"/>
                </a:rPr>
                <a:t>GET FIT DON'T QUIT</a:t>
              </a:r>
            </a:p>
            <a:p>
              <a:pPr marL="709337" lvl="1" indent="-354668">
                <a:lnSpc>
                  <a:spcPts val="4599"/>
                </a:lnSpc>
                <a:buFont typeface="Arial"/>
                <a:buChar char="•"/>
              </a:pPr>
              <a:r>
                <a:rPr lang="en-US" sz="2600" dirty="0">
                  <a:solidFill>
                    <a:srgbClr val="C8EF4F"/>
                  </a:solidFill>
                  <a:latin typeface="Titillium Web Regular"/>
                </a:rPr>
                <a:t>TAKE CARE OF YOUR BODY.IT'S THE ONLY PLACE YOU LIVE</a:t>
              </a:r>
            </a:p>
          </p:txBody>
        </p:sp>
        <p:sp>
          <p:nvSpPr>
            <p:cNvPr id="10" name="TextBox 10"/>
            <p:cNvSpPr txBox="1"/>
            <p:nvPr/>
          </p:nvSpPr>
          <p:spPr>
            <a:xfrm>
              <a:off x="0" y="-142876"/>
              <a:ext cx="8588496" cy="758840"/>
            </a:xfrm>
            <a:prstGeom prst="rect">
              <a:avLst/>
            </a:prstGeom>
          </p:spPr>
          <p:txBody>
            <a:bodyPr wrap="square" lIns="0" tIns="0" rIns="0" bIns="0" rtlCol="0" anchor="t">
              <a:spAutoFit/>
            </a:bodyPr>
            <a:lstStyle/>
            <a:p>
              <a:pPr>
                <a:lnSpc>
                  <a:spcPts val="4831"/>
                </a:lnSpc>
              </a:pPr>
              <a:r>
                <a:rPr lang="en-US" sz="2792" spc="404" dirty="0">
                  <a:solidFill>
                    <a:srgbClr val="FFFFFF"/>
                  </a:solidFill>
                  <a:latin typeface="Titillium Web Bold"/>
                </a:rPr>
                <a:t>F7 CLUB (FITNESS FOR 7 DAYS)</a:t>
              </a:r>
            </a:p>
          </p:txBody>
        </p:sp>
      </p:grpSp>
      <p:grpSp>
        <p:nvGrpSpPr>
          <p:cNvPr id="11" name="Group 11"/>
          <p:cNvGrpSpPr/>
          <p:nvPr/>
        </p:nvGrpSpPr>
        <p:grpSpPr>
          <a:xfrm rot="-5400000">
            <a:off x="7549076" y="-416856"/>
            <a:ext cx="3183364" cy="18288000"/>
            <a:chOff x="0" y="0"/>
            <a:chExt cx="7889043" cy="45321500"/>
          </a:xfrm>
        </p:grpSpPr>
        <p:sp>
          <p:nvSpPr>
            <p:cNvPr id="12" name="Freeform 12"/>
            <p:cNvSpPr/>
            <p:nvPr/>
          </p:nvSpPr>
          <p:spPr>
            <a:xfrm>
              <a:off x="0" y="0"/>
              <a:ext cx="7889043" cy="45321500"/>
            </a:xfrm>
            <a:custGeom>
              <a:avLst/>
              <a:gdLst/>
              <a:ahLst/>
              <a:cxnLst/>
              <a:rect l="l" t="t" r="r" b="b"/>
              <a:pathLst>
                <a:path w="7889043" h="45321500">
                  <a:moveTo>
                    <a:pt x="7889043" y="45321500"/>
                  </a:moveTo>
                  <a:lnTo>
                    <a:pt x="0" y="45321500"/>
                  </a:lnTo>
                  <a:lnTo>
                    <a:pt x="0" y="0"/>
                  </a:lnTo>
                  <a:lnTo>
                    <a:pt x="7889043" y="45321500"/>
                  </a:lnTo>
                  <a:close/>
                </a:path>
              </a:pathLst>
            </a:custGeom>
            <a:solidFill>
              <a:srgbClr val="C8EF4F"/>
            </a:solidFill>
          </p:spPr>
        </p:sp>
      </p:grpSp>
      <p:sp>
        <p:nvSpPr>
          <p:cNvPr id="13" name="TextBox 13"/>
          <p:cNvSpPr txBox="1"/>
          <p:nvPr/>
        </p:nvSpPr>
        <p:spPr>
          <a:xfrm>
            <a:off x="6883169" y="7844589"/>
            <a:ext cx="11155169" cy="2136162"/>
          </a:xfrm>
          <a:prstGeom prst="rect">
            <a:avLst/>
          </a:prstGeom>
        </p:spPr>
        <p:txBody>
          <a:bodyPr lIns="0" tIns="0" rIns="0" bIns="0" rtlCol="0" anchor="t">
            <a:spAutoFit/>
          </a:bodyPr>
          <a:lstStyle/>
          <a:p>
            <a:pPr algn="r">
              <a:lnSpc>
                <a:spcPts val="4235"/>
              </a:lnSpc>
            </a:pPr>
            <a:r>
              <a:rPr lang="en-US" sz="3025" dirty="0" smtClean="0">
                <a:solidFill>
                  <a:srgbClr val="000000"/>
                </a:solidFill>
                <a:latin typeface="Titillium Web Regular"/>
              </a:rPr>
              <a:t>Presented By </a:t>
            </a:r>
          </a:p>
          <a:p>
            <a:pPr algn="r">
              <a:lnSpc>
                <a:spcPts val="4235"/>
              </a:lnSpc>
            </a:pPr>
            <a:r>
              <a:rPr lang="en-US" sz="3025" dirty="0" smtClean="0">
                <a:solidFill>
                  <a:srgbClr val="000000"/>
                </a:solidFill>
                <a:latin typeface="Titillium Web Regular Bold"/>
              </a:rPr>
              <a:t>20CS006- KUNJ BAPODARIYA</a:t>
            </a:r>
          </a:p>
          <a:p>
            <a:pPr algn="r">
              <a:lnSpc>
                <a:spcPts val="4235"/>
              </a:lnSpc>
            </a:pPr>
            <a:r>
              <a:rPr lang="en-US" sz="3025" dirty="0" smtClean="0">
                <a:solidFill>
                  <a:srgbClr val="000000"/>
                </a:solidFill>
                <a:latin typeface="Titillium Web Regular Bold"/>
              </a:rPr>
              <a:t>20CS010 – MEET BUTANI</a:t>
            </a:r>
          </a:p>
          <a:p>
            <a:pPr algn="r">
              <a:lnSpc>
                <a:spcPts val="4235"/>
              </a:lnSpc>
              <a:spcBef>
                <a:spcPct val="0"/>
              </a:spcBef>
            </a:pPr>
            <a:r>
              <a:rPr lang="en-US" sz="3025" dirty="0" smtClean="0">
                <a:solidFill>
                  <a:srgbClr val="000000"/>
                </a:solidFill>
                <a:latin typeface="Titillium Web Regular Bold"/>
              </a:rPr>
              <a:t>20CS018 – DEV HALVAWALA</a:t>
            </a:r>
            <a:endParaRPr lang="en-US" sz="3025" dirty="0">
              <a:solidFill>
                <a:srgbClr val="000000"/>
              </a:solidFill>
              <a:latin typeface="Titillium Web Regular Bold"/>
            </a:endParaRPr>
          </a:p>
        </p:txBody>
      </p:sp>
      <p:pic>
        <p:nvPicPr>
          <p:cNvPr id="14" name="Picture 13">
            <a:extLst>
              <a:ext uri="{FF2B5EF4-FFF2-40B4-BE49-F238E27FC236}">
                <a16:creationId xmlns:a16="http://schemas.microsoft.com/office/drawing/2014/main" id="{2DA0AF92-C983-4BC5-B3B4-9A879B9A1C3F}"/>
              </a:ext>
            </a:extLst>
          </p:cNvPr>
          <p:cNvPicPr>
            <a:picLocks noChangeAspect="1"/>
          </p:cNvPicPr>
          <p:nvPr/>
        </p:nvPicPr>
        <p:blipFill>
          <a:blip r:embed="rId5"/>
          <a:stretch>
            <a:fillRect/>
          </a:stretch>
        </p:blipFill>
        <p:spPr>
          <a:xfrm>
            <a:off x="14405042" y="-1485900"/>
            <a:ext cx="3886200" cy="388620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3429" y="-7721528"/>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p>
          </p:txBody>
        </p:sp>
      </p:grpSp>
      <p:grpSp>
        <p:nvGrpSpPr>
          <p:cNvPr id="13" name="Group 13"/>
          <p:cNvGrpSpPr/>
          <p:nvPr/>
        </p:nvGrpSpPr>
        <p:grpSpPr>
          <a:xfrm>
            <a:off x="8844518"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a:endParaRPr>
            </a:p>
          </p:txBody>
        </p:sp>
        <p:sp>
          <p:nvSpPr>
            <p:cNvPr id="15" name="TextBox 15"/>
            <p:cNvSpPr txBox="1"/>
            <p:nvPr/>
          </p:nvSpPr>
          <p:spPr>
            <a:xfrm>
              <a:off x="476655" y="-472283"/>
              <a:ext cx="10797097" cy="1363191"/>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Bold"/>
                </a:rPr>
                <a:t>About Us</a:t>
              </a:r>
            </a:p>
          </p:txBody>
        </p:sp>
      </p:grpSp>
      <p:grpSp>
        <p:nvGrpSpPr>
          <p:cNvPr id="16" name="Group 16"/>
          <p:cNvGrpSpPr/>
          <p:nvPr/>
        </p:nvGrpSpPr>
        <p:grpSpPr>
          <a:xfrm rot="-5400000" flipH="1">
            <a:off x="8075196" y="-8041105"/>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rot="10800000" flipH="1" flipV="1">
            <a:off x="15668589" y="344377"/>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537997" y="430513"/>
            <a:ext cx="1730547" cy="1169551"/>
          </a:xfrm>
          <a:prstGeom prst="rect">
            <a:avLst/>
          </a:prstGeom>
          <a:noFill/>
        </p:spPr>
        <p:txBody>
          <a:bodyPr wrap="square">
            <a:spAutoFit/>
          </a:bodyPr>
          <a:lstStyle/>
          <a:p>
            <a:pPr algn="ctr"/>
            <a:r>
              <a:rPr lang="en-IN" sz="7000" dirty="0">
                <a:solidFill>
                  <a:schemeClr val="bg1"/>
                </a:solidFill>
                <a:latin typeface="Titillium Web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40149" y="949661"/>
            <a:ext cx="6436851" cy="2349361"/>
          </a:xfrm>
          <a:prstGeom prst="rect">
            <a:avLst/>
          </a:prstGeom>
          <a:noFill/>
        </p:spPr>
        <p:txBody>
          <a:bodyPr wrap="square">
            <a:spAutoFit/>
          </a:bodyPr>
          <a:lstStyle/>
          <a:p>
            <a:pPr>
              <a:lnSpc>
                <a:spcPts val="8787"/>
              </a:lnSpc>
              <a:spcBef>
                <a:spcPct val="0"/>
              </a:spcBef>
            </a:pPr>
            <a:r>
              <a:rPr lang="en-US" sz="5000" dirty="0" smtClean="0">
                <a:solidFill>
                  <a:srgbClr val="000000"/>
                </a:solidFill>
                <a:latin typeface="Titillium Web Bold"/>
              </a:rPr>
              <a:t>Timeline</a:t>
            </a:r>
            <a:endParaRPr lang="en-US" sz="5000" dirty="0">
              <a:solidFill>
                <a:srgbClr val="000000"/>
              </a:solidFill>
              <a:latin typeface="Titillium Web Bold"/>
            </a:endParaRPr>
          </a:p>
          <a:p>
            <a:pPr>
              <a:lnSpc>
                <a:spcPts val="8787"/>
              </a:lnSpc>
              <a:spcBef>
                <a:spcPct val="0"/>
              </a:spcBef>
            </a:pPr>
            <a:endParaRPr lang="en-US" sz="5000" dirty="0">
              <a:solidFill>
                <a:srgbClr val="000000"/>
              </a:solidFill>
              <a:latin typeface="Titillium Web Bold"/>
            </a:endParaRPr>
          </a:p>
        </p:txBody>
      </p:sp>
      <p:grpSp>
        <p:nvGrpSpPr>
          <p:cNvPr id="129" name="Google Shape;186;p26"/>
          <p:cNvGrpSpPr/>
          <p:nvPr/>
        </p:nvGrpSpPr>
        <p:grpSpPr>
          <a:xfrm>
            <a:off x="9130247" y="4432867"/>
            <a:ext cx="3606502" cy="4351671"/>
            <a:chOff x="4572350" y="1431525"/>
            <a:chExt cx="2043900" cy="2927725"/>
          </a:xfrm>
        </p:grpSpPr>
        <p:sp>
          <p:nvSpPr>
            <p:cNvPr id="130" name="Google Shape;187;p26"/>
            <p:cNvSpPr/>
            <p:nvPr/>
          </p:nvSpPr>
          <p:spPr>
            <a:xfrm>
              <a:off x="4572350" y="1431550"/>
              <a:ext cx="2043900" cy="2927700"/>
            </a:xfrm>
            <a:prstGeom prst="rect">
              <a:avLst/>
            </a:prstGeom>
            <a:noFill/>
            <a:ln w="9525" cap="flat" cmpd="sng">
              <a:solidFill>
                <a:srgbClr val="08C4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88;p26"/>
            <p:cNvSpPr/>
            <p:nvPr/>
          </p:nvSpPr>
          <p:spPr>
            <a:xfrm rot="10800000" flipH="1">
              <a:off x="4572350" y="1431525"/>
              <a:ext cx="2043900" cy="126900"/>
            </a:xfrm>
            <a:prstGeom prst="rect">
              <a:avLst/>
            </a:prstGeom>
            <a:solidFill>
              <a:srgbClr val="08C408"/>
            </a:solidFill>
            <a:ln w="9525" cap="flat" cmpd="sng">
              <a:solidFill>
                <a:srgbClr val="08C4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89;p26"/>
            <p:cNvSpPr txBox="1"/>
            <p:nvPr/>
          </p:nvSpPr>
          <p:spPr>
            <a:xfrm>
              <a:off x="4572350" y="1558425"/>
              <a:ext cx="1004100" cy="792900"/>
            </a:xfrm>
            <a:prstGeom prst="rect">
              <a:avLst/>
            </a:prstGeom>
            <a:noFill/>
            <a:ln w="9525" cap="flat" cmpd="sng">
              <a:solidFill>
                <a:srgbClr val="08C40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200" b="1" dirty="0" smtClean="0">
                  <a:solidFill>
                    <a:srgbClr val="08C408"/>
                  </a:solidFill>
                  <a:latin typeface="Roboto"/>
                  <a:ea typeface="Roboto"/>
                  <a:cs typeface="Roboto"/>
                  <a:sym typeface="Roboto"/>
                </a:rPr>
                <a:t>03</a:t>
              </a:r>
              <a:endParaRPr sz="4200" b="1" dirty="0">
                <a:solidFill>
                  <a:srgbClr val="08C408"/>
                </a:solidFill>
                <a:latin typeface="Roboto"/>
                <a:ea typeface="Roboto"/>
                <a:cs typeface="Roboto"/>
                <a:sym typeface="Roboto"/>
              </a:endParaRPr>
            </a:p>
            <a:p>
              <a:pPr marL="0" lvl="0" indent="0" algn="ctr" rtl="0">
                <a:spcBef>
                  <a:spcPts val="0"/>
                </a:spcBef>
                <a:spcAft>
                  <a:spcPts val="0"/>
                </a:spcAft>
                <a:buNone/>
              </a:pPr>
              <a:r>
                <a:rPr lang="en" b="1" dirty="0" smtClean="0">
                  <a:solidFill>
                    <a:srgbClr val="08C408"/>
                  </a:solidFill>
                  <a:latin typeface="Roboto"/>
                  <a:ea typeface="Roboto"/>
                  <a:cs typeface="Roboto"/>
                  <a:sym typeface="Roboto"/>
                </a:rPr>
                <a:t>MARCH</a:t>
              </a:r>
              <a:endParaRPr b="1" dirty="0">
                <a:solidFill>
                  <a:srgbClr val="08C408"/>
                </a:solidFill>
                <a:latin typeface="Roboto"/>
                <a:ea typeface="Roboto"/>
                <a:cs typeface="Roboto"/>
                <a:sym typeface="Roboto"/>
              </a:endParaRPr>
            </a:p>
          </p:txBody>
        </p:sp>
        <p:sp>
          <p:nvSpPr>
            <p:cNvPr id="133" name="Google Shape;190;p26"/>
            <p:cNvSpPr txBox="1"/>
            <p:nvPr/>
          </p:nvSpPr>
          <p:spPr>
            <a:xfrm>
              <a:off x="4637893" y="2506856"/>
              <a:ext cx="352200" cy="178500"/>
            </a:xfrm>
            <a:prstGeom prst="rect">
              <a:avLst/>
            </a:prstGeom>
            <a:noFill/>
            <a:ln w="9525" cap="flat" cmpd="sng">
              <a:solidFill>
                <a:srgbClr val="08C40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8C408"/>
                  </a:solidFill>
                  <a:latin typeface="Roboto"/>
                  <a:ea typeface="Roboto"/>
                  <a:cs typeface="Roboto"/>
                  <a:sym typeface="Roboto"/>
                </a:rPr>
                <a:t>W1</a:t>
              </a:r>
              <a:endParaRPr sz="700" dirty="0">
                <a:solidFill>
                  <a:srgbClr val="08C408"/>
                </a:solidFill>
                <a:latin typeface="Roboto"/>
                <a:ea typeface="Roboto"/>
                <a:cs typeface="Roboto"/>
                <a:sym typeface="Roboto"/>
              </a:endParaRPr>
            </a:p>
          </p:txBody>
        </p:sp>
        <p:sp>
          <p:nvSpPr>
            <p:cNvPr id="134" name="Google Shape;191;p26"/>
            <p:cNvSpPr txBox="1"/>
            <p:nvPr/>
          </p:nvSpPr>
          <p:spPr>
            <a:xfrm>
              <a:off x="5166000" y="2506856"/>
              <a:ext cx="352200" cy="178500"/>
            </a:xfrm>
            <a:prstGeom prst="rect">
              <a:avLst/>
            </a:prstGeom>
            <a:noFill/>
            <a:ln w="9525" cap="flat" cmpd="sng">
              <a:solidFill>
                <a:srgbClr val="08C40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8C408"/>
                  </a:solidFill>
                  <a:latin typeface="Roboto"/>
                  <a:ea typeface="Roboto"/>
                  <a:cs typeface="Roboto"/>
                  <a:sym typeface="Roboto"/>
                </a:rPr>
                <a:t>W2</a:t>
              </a:r>
              <a:endParaRPr sz="700" dirty="0">
                <a:solidFill>
                  <a:srgbClr val="08C408"/>
                </a:solidFill>
                <a:latin typeface="Roboto"/>
                <a:ea typeface="Roboto"/>
                <a:cs typeface="Roboto"/>
                <a:sym typeface="Roboto"/>
              </a:endParaRPr>
            </a:p>
          </p:txBody>
        </p:sp>
        <p:sp>
          <p:nvSpPr>
            <p:cNvPr id="135" name="Google Shape;192;p26"/>
            <p:cNvSpPr txBox="1"/>
            <p:nvPr/>
          </p:nvSpPr>
          <p:spPr>
            <a:xfrm>
              <a:off x="5661505" y="2506856"/>
              <a:ext cx="352200" cy="178500"/>
            </a:xfrm>
            <a:prstGeom prst="rect">
              <a:avLst/>
            </a:prstGeom>
            <a:noFill/>
            <a:ln w="9525" cap="flat" cmpd="sng">
              <a:solidFill>
                <a:srgbClr val="08C40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8C408"/>
                  </a:solidFill>
                  <a:latin typeface="Roboto"/>
                  <a:ea typeface="Roboto"/>
                  <a:cs typeface="Roboto"/>
                  <a:sym typeface="Roboto"/>
                </a:rPr>
                <a:t>W3</a:t>
              </a:r>
              <a:endParaRPr sz="700" dirty="0">
                <a:solidFill>
                  <a:srgbClr val="08C408"/>
                </a:solidFill>
                <a:latin typeface="Roboto"/>
                <a:ea typeface="Roboto"/>
                <a:cs typeface="Roboto"/>
                <a:sym typeface="Roboto"/>
              </a:endParaRPr>
            </a:p>
          </p:txBody>
        </p:sp>
        <p:sp>
          <p:nvSpPr>
            <p:cNvPr id="136" name="Google Shape;193;p26"/>
            <p:cNvSpPr txBox="1"/>
            <p:nvPr/>
          </p:nvSpPr>
          <p:spPr>
            <a:xfrm>
              <a:off x="6198504" y="2506856"/>
              <a:ext cx="352200" cy="178500"/>
            </a:xfrm>
            <a:prstGeom prst="rect">
              <a:avLst/>
            </a:prstGeom>
            <a:noFill/>
            <a:ln w="9525" cap="flat" cmpd="sng">
              <a:solidFill>
                <a:srgbClr val="08C40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8C408"/>
                  </a:solidFill>
                  <a:latin typeface="Roboto"/>
                  <a:ea typeface="Roboto"/>
                  <a:cs typeface="Roboto"/>
                  <a:sym typeface="Roboto"/>
                </a:rPr>
                <a:t>W4</a:t>
              </a:r>
              <a:endParaRPr sz="700" dirty="0">
                <a:solidFill>
                  <a:srgbClr val="08C408"/>
                </a:solidFill>
                <a:latin typeface="Roboto"/>
                <a:ea typeface="Roboto"/>
                <a:cs typeface="Roboto"/>
                <a:sym typeface="Roboto"/>
              </a:endParaRPr>
            </a:p>
          </p:txBody>
        </p:sp>
        <p:cxnSp>
          <p:nvCxnSpPr>
            <p:cNvPr id="137" name="Google Shape;194;p26"/>
            <p:cNvCxnSpPr/>
            <p:nvPr/>
          </p:nvCxnSpPr>
          <p:spPr>
            <a:xfrm rot="10800000">
              <a:off x="5085825" y="2506700"/>
              <a:ext cx="0" cy="1848600"/>
            </a:xfrm>
            <a:prstGeom prst="straightConnector1">
              <a:avLst/>
            </a:prstGeom>
            <a:noFill/>
            <a:ln w="9525" cap="flat" cmpd="sng">
              <a:solidFill>
                <a:srgbClr val="08C408"/>
              </a:solidFill>
              <a:prstDash val="dot"/>
              <a:round/>
              <a:headEnd type="none" w="sm" len="sm"/>
              <a:tailEnd type="none" w="sm" len="sm"/>
            </a:ln>
          </p:spPr>
        </p:cxnSp>
        <p:cxnSp>
          <p:nvCxnSpPr>
            <p:cNvPr id="138" name="Google Shape;195;p26"/>
            <p:cNvCxnSpPr/>
            <p:nvPr/>
          </p:nvCxnSpPr>
          <p:spPr>
            <a:xfrm rot="10800000">
              <a:off x="5596537" y="2506700"/>
              <a:ext cx="0" cy="1848600"/>
            </a:xfrm>
            <a:prstGeom prst="straightConnector1">
              <a:avLst/>
            </a:prstGeom>
            <a:noFill/>
            <a:ln w="9525" cap="flat" cmpd="sng">
              <a:solidFill>
                <a:srgbClr val="08C408"/>
              </a:solidFill>
              <a:prstDash val="dot"/>
              <a:round/>
              <a:headEnd type="none" w="sm" len="sm"/>
              <a:tailEnd type="none" w="sm" len="sm"/>
            </a:ln>
          </p:spPr>
        </p:cxnSp>
        <p:cxnSp>
          <p:nvCxnSpPr>
            <p:cNvPr id="139" name="Google Shape;196;p26"/>
            <p:cNvCxnSpPr/>
            <p:nvPr/>
          </p:nvCxnSpPr>
          <p:spPr>
            <a:xfrm rot="10800000">
              <a:off x="6107250" y="2506700"/>
              <a:ext cx="0" cy="1848600"/>
            </a:xfrm>
            <a:prstGeom prst="straightConnector1">
              <a:avLst/>
            </a:prstGeom>
            <a:noFill/>
            <a:ln w="9525" cap="flat" cmpd="sng">
              <a:solidFill>
                <a:srgbClr val="08C408"/>
              </a:solidFill>
              <a:prstDash val="dot"/>
              <a:round/>
              <a:headEnd type="none" w="sm" len="sm"/>
              <a:tailEnd type="none" w="sm" len="sm"/>
            </a:ln>
          </p:spPr>
        </p:cxnSp>
      </p:grpSp>
      <p:grpSp>
        <p:nvGrpSpPr>
          <p:cNvPr id="140" name="Google Shape;197;p26"/>
          <p:cNvGrpSpPr/>
          <p:nvPr/>
        </p:nvGrpSpPr>
        <p:grpSpPr>
          <a:xfrm>
            <a:off x="5726349" y="4432867"/>
            <a:ext cx="3396899" cy="4357551"/>
            <a:chOff x="2528100" y="1431525"/>
            <a:chExt cx="2043900" cy="2927725"/>
          </a:xfrm>
        </p:grpSpPr>
        <p:sp>
          <p:nvSpPr>
            <p:cNvPr id="141" name="Google Shape;198;p26"/>
            <p:cNvSpPr/>
            <p:nvPr/>
          </p:nvSpPr>
          <p:spPr>
            <a:xfrm>
              <a:off x="2528100" y="1431550"/>
              <a:ext cx="2043900" cy="2927700"/>
            </a:xfrm>
            <a:prstGeom prst="rect">
              <a:avLst/>
            </a:prstGeom>
            <a:noFill/>
            <a:ln w="9525" cap="flat" cmpd="sng">
              <a:solidFill>
                <a:srgbClr val="02800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99;p26"/>
            <p:cNvSpPr/>
            <p:nvPr/>
          </p:nvSpPr>
          <p:spPr>
            <a:xfrm rot="10800000" flipH="1">
              <a:off x="2528100" y="1431525"/>
              <a:ext cx="2043900" cy="126900"/>
            </a:xfrm>
            <a:prstGeom prst="rect">
              <a:avLst/>
            </a:prstGeom>
            <a:solidFill>
              <a:srgbClr val="028002"/>
            </a:solidFill>
            <a:ln w="9525" cap="flat" cmpd="sng">
              <a:solidFill>
                <a:srgbClr val="02800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00;p26"/>
            <p:cNvSpPr txBox="1"/>
            <p:nvPr/>
          </p:nvSpPr>
          <p:spPr>
            <a:xfrm>
              <a:off x="2528100" y="1558425"/>
              <a:ext cx="1089300" cy="792900"/>
            </a:xfrm>
            <a:prstGeom prst="rect">
              <a:avLst/>
            </a:prstGeom>
            <a:noFill/>
            <a:ln w="9525" cap="flat" cmpd="sng">
              <a:solidFill>
                <a:srgbClr val="02800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200" b="1" dirty="0" smtClean="0">
                  <a:solidFill>
                    <a:srgbClr val="028002"/>
                  </a:solidFill>
                  <a:latin typeface="Roboto"/>
                  <a:ea typeface="Roboto"/>
                  <a:cs typeface="Roboto"/>
                  <a:sym typeface="Roboto"/>
                </a:rPr>
                <a:t>02</a:t>
              </a:r>
              <a:endParaRPr lang="en" sz="1200" b="1" dirty="0">
                <a:solidFill>
                  <a:srgbClr val="028002"/>
                </a:solidFill>
                <a:latin typeface="Roboto"/>
                <a:ea typeface="Roboto"/>
                <a:cs typeface="Roboto"/>
                <a:sym typeface="Roboto"/>
              </a:endParaRPr>
            </a:p>
            <a:p>
              <a:pPr marL="0" lvl="0" indent="0" algn="ctr" rtl="0">
                <a:spcBef>
                  <a:spcPts val="0"/>
                </a:spcBef>
                <a:spcAft>
                  <a:spcPts val="0"/>
                </a:spcAft>
                <a:buNone/>
              </a:pPr>
              <a:r>
                <a:rPr lang="en" b="1" dirty="0" smtClean="0">
                  <a:solidFill>
                    <a:srgbClr val="028002"/>
                  </a:solidFill>
                  <a:latin typeface="Roboto"/>
                  <a:ea typeface="Roboto"/>
                  <a:cs typeface="Roboto"/>
                  <a:sym typeface="Roboto"/>
                </a:rPr>
                <a:t>FEBRUARY</a:t>
              </a:r>
              <a:endParaRPr b="1" dirty="0">
                <a:solidFill>
                  <a:srgbClr val="028002"/>
                </a:solidFill>
                <a:latin typeface="Roboto"/>
                <a:ea typeface="Roboto"/>
                <a:cs typeface="Roboto"/>
                <a:sym typeface="Roboto"/>
              </a:endParaRPr>
            </a:p>
          </p:txBody>
        </p:sp>
        <p:sp>
          <p:nvSpPr>
            <p:cNvPr id="144" name="Google Shape;201;p26"/>
            <p:cNvSpPr txBox="1"/>
            <p:nvPr/>
          </p:nvSpPr>
          <p:spPr>
            <a:xfrm>
              <a:off x="2593643" y="2506856"/>
              <a:ext cx="352200" cy="178500"/>
            </a:xfrm>
            <a:prstGeom prst="rect">
              <a:avLst/>
            </a:prstGeom>
            <a:noFill/>
            <a:ln w="9525" cap="flat" cmpd="sng">
              <a:solidFill>
                <a:srgbClr val="02800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28002"/>
                  </a:solidFill>
                  <a:latin typeface="Roboto"/>
                  <a:ea typeface="Roboto"/>
                  <a:cs typeface="Roboto"/>
                  <a:sym typeface="Roboto"/>
                </a:rPr>
                <a:t>W1</a:t>
              </a:r>
              <a:endParaRPr sz="700" dirty="0">
                <a:solidFill>
                  <a:srgbClr val="028002"/>
                </a:solidFill>
                <a:latin typeface="Roboto"/>
                <a:ea typeface="Roboto"/>
                <a:cs typeface="Roboto"/>
                <a:sym typeface="Roboto"/>
              </a:endParaRPr>
            </a:p>
          </p:txBody>
        </p:sp>
        <p:sp>
          <p:nvSpPr>
            <p:cNvPr id="145" name="Google Shape;202;p26"/>
            <p:cNvSpPr txBox="1"/>
            <p:nvPr/>
          </p:nvSpPr>
          <p:spPr>
            <a:xfrm>
              <a:off x="3121750" y="2506856"/>
              <a:ext cx="352200" cy="178500"/>
            </a:xfrm>
            <a:prstGeom prst="rect">
              <a:avLst/>
            </a:prstGeom>
            <a:noFill/>
            <a:ln w="9525" cap="flat" cmpd="sng">
              <a:solidFill>
                <a:srgbClr val="02800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28002"/>
                  </a:solidFill>
                  <a:latin typeface="Roboto"/>
                  <a:ea typeface="Roboto"/>
                  <a:cs typeface="Roboto"/>
                  <a:sym typeface="Roboto"/>
                </a:rPr>
                <a:t>W2</a:t>
              </a:r>
              <a:endParaRPr sz="700" dirty="0">
                <a:solidFill>
                  <a:srgbClr val="028002"/>
                </a:solidFill>
                <a:latin typeface="Roboto"/>
                <a:ea typeface="Roboto"/>
                <a:cs typeface="Roboto"/>
                <a:sym typeface="Roboto"/>
              </a:endParaRPr>
            </a:p>
          </p:txBody>
        </p:sp>
        <p:sp>
          <p:nvSpPr>
            <p:cNvPr id="146" name="Google Shape;203;p26"/>
            <p:cNvSpPr txBox="1"/>
            <p:nvPr/>
          </p:nvSpPr>
          <p:spPr>
            <a:xfrm>
              <a:off x="3617255" y="2506856"/>
              <a:ext cx="352200" cy="178500"/>
            </a:xfrm>
            <a:prstGeom prst="rect">
              <a:avLst/>
            </a:prstGeom>
            <a:noFill/>
            <a:ln w="9525" cap="flat" cmpd="sng">
              <a:solidFill>
                <a:srgbClr val="02800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28002"/>
                  </a:solidFill>
                  <a:latin typeface="Roboto"/>
                  <a:ea typeface="Roboto"/>
                  <a:cs typeface="Roboto"/>
                  <a:sym typeface="Roboto"/>
                </a:rPr>
                <a:t>W3</a:t>
              </a:r>
              <a:endParaRPr sz="700" dirty="0">
                <a:solidFill>
                  <a:srgbClr val="028002"/>
                </a:solidFill>
                <a:latin typeface="Roboto"/>
                <a:ea typeface="Roboto"/>
                <a:cs typeface="Roboto"/>
                <a:sym typeface="Roboto"/>
              </a:endParaRPr>
            </a:p>
          </p:txBody>
        </p:sp>
        <p:sp>
          <p:nvSpPr>
            <p:cNvPr id="147" name="Google Shape;204;p26"/>
            <p:cNvSpPr txBox="1"/>
            <p:nvPr/>
          </p:nvSpPr>
          <p:spPr>
            <a:xfrm>
              <a:off x="4154254" y="2506856"/>
              <a:ext cx="352200" cy="178500"/>
            </a:xfrm>
            <a:prstGeom prst="rect">
              <a:avLst/>
            </a:prstGeom>
            <a:noFill/>
            <a:ln w="9525" cap="flat" cmpd="sng">
              <a:solidFill>
                <a:srgbClr val="02800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28002"/>
                  </a:solidFill>
                  <a:latin typeface="Roboto"/>
                  <a:ea typeface="Roboto"/>
                  <a:cs typeface="Roboto"/>
                  <a:sym typeface="Roboto"/>
                </a:rPr>
                <a:t>W4</a:t>
              </a:r>
              <a:endParaRPr sz="700" dirty="0">
                <a:solidFill>
                  <a:srgbClr val="028002"/>
                </a:solidFill>
                <a:latin typeface="Roboto"/>
                <a:ea typeface="Roboto"/>
                <a:cs typeface="Roboto"/>
                <a:sym typeface="Roboto"/>
              </a:endParaRPr>
            </a:p>
          </p:txBody>
        </p:sp>
        <p:cxnSp>
          <p:nvCxnSpPr>
            <p:cNvPr id="148" name="Google Shape;205;p26"/>
            <p:cNvCxnSpPr/>
            <p:nvPr/>
          </p:nvCxnSpPr>
          <p:spPr>
            <a:xfrm rot="10800000">
              <a:off x="3041575" y="2507000"/>
              <a:ext cx="0" cy="1848300"/>
            </a:xfrm>
            <a:prstGeom prst="straightConnector1">
              <a:avLst/>
            </a:prstGeom>
            <a:noFill/>
            <a:ln w="9525" cap="flat" cmpd="sng">
              <a:solidFill>
                <a:srgbClr val="028002"/>
              </a:solidFill>
              <a:prstDash val="dot"/>
              <a:round/>
              <a:headEnd type="none" w="sm" len="sm"/>
              <a:tailEnd type="none" w="sm" len="sm"/>
            </a:ln>
          </p:spPr>
        </p:cxnSp>
        <p:cxnSp>
          <p:nvCxnSpPr>
            <p:cNvPr id="149" name="Google Shape;206;p26"/>
            <p:cNvCxnSpPr/>
            <p:nvPr/>
          </p:nvCxnSpPr>
          <p:spPr>
            <a:xfrm rot="10800000">
              <a:off x="3552287" y="2507000"/>
              <a:ext cx="0" cy="1848300"/>
            </a:xfrm>
            <a:prstGeom prst="straightConnector1">
              <a:avLst/>
            </a:prstGeom>
            <a:noFill/>
            <a:ln w="9525" cap="flat" cmpd="sng">
              <a:solidFill>
                <a:srgbClr val="028002"/>
              </a:solidFill>
              <a:prstDash val="dot"/>
              <a:round/>
              <a:headEnd type="none" w="sm" len="sm"/>
              <a:tailEnd type="none" w="sm" len="sm"/>
            </a:ln>
          </p:spPr>
        </p:cxnSp>
        <p:cxnSp>
          <p:nvCxnSpPr>
            <p:cNvPr id="150" name="Google Shape;207;p26"/>
            <p:cNvCxnSpPr/>
            <p:nvPr/>
          </p:nvCxnSpPr>
          <p:spPr>
            <a:xfrm rot="10800000">
              <a:off x="4063000" y="2507000"/>
              <a:ext cx="0" cy="1848300"/>
            </a:xfrm>
            <a:prstGeom prst="straightConnector1">
              <a:avLst/>
            </a:prstGeom>
            <a:noFill/>
            <a:ln w="9525" cap="flat" cmpd="sng">
              <a:solidFill>
                <a:srgbClr val="028002"/>
              </a:solidFill>
              <a:prstDash val="dot"/>
              <a:round/>
              <a:headEnd type="none" w="sm" len="sm"/>
              <a:tailEnd type="none" w="sm" len="sm"/>
            </a:ln>
          </p:spPr>
        </p:cxnSp>
      </p:grpSp>
      <p:grpSp>
        <p:nvGrpSpPr>
          <p:cNvPr id="151" name="Google Shape;208;p26"/>
          <p:cNvGrpSpPr/>
          <p:nvPr/>
        </p:nvGrpSpPr>
        <p:grpSpPr>
          <a:xfrm>
            <a:off x="2221149" y="4432867"/>
            <a:ext cx="3489011" cy="4362453"/>
            <a:chOff x="3975900" y="1431525"/>
            <a:chExt cx="2043900" cy="2927725"/>
          </a:xfrm>
        </p:grpSpPr>
        <p:sp>
          <p:nvSpPr>
            <p:cNvPr id="152" name="Google Shape;209;p26"/>
            <p:cNvSpPr/>
            <p:nvPr/>
          </p:nvSpPr>
          <p:spPr>
            <a:xfrm>
              <a:off x="3975900" y="1431550"/>
              <a:ext cx="2043900" cy="2927700"/>
            </a:xfrm>
            <a:prstGeom prst="rect">
              <a:avLst/>
            </a:prstGeom>
            <a:noFill/>
            <a:ln w="9525" cap="flat" cmpd="sng">
              <a:solidFill>
                <a:srgbClr val="0325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10;p26"/>
            <p:cNvSpPr/>
            <p:nvPr/>
          </p:nvSpPr>
          <p:spPr>
            <a:xfrm rot="10800000" flipH="1">
              <a:off x="3975900" y="1431525"/>
              <a:ext cx="2043900" cy="126900"/>
            </a:xfrm>
            <a:prstGeom prst="rect">
              <a:avLst/>
            </a:prstGeom>
            <a:solidFill>
              <a:srgbClr val="032501"/>
            </a:solidFill>
            <a:ln w="9525" cap="flat" cmpd="sng">
              <a:solidFill>
                <a:srgbClr val="0325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11;p26"/>
            <p:cNvSpPr txBox="1"/>
            <p:nvPr/>
          </p:nvSpPr>
          <p:spPr>
            <a:xfrm>
              <a:off x="3975900" y="1558425"/>
              <a:ext cx="1004100" cy="792900"/>
            </a:xfrm>
            <a:prstGeom prst="rect">
              <a:avLst/>
            </a:prstGeom>
            <a:noFill/>
            <a:ln w="9525" cap="flat" cmpd="sng">
              <a:solidFill>
                <a:srgbClr val="03250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200" b="1" dirty="0" smtClean="0">
                  <a:solidFill>
                    <a:srgbClr val="032501"/>
                  </a:solidFill>
                  <a:latin typeface="Roboto"/>
                  <a:ea typeface="Roboto"/>
                  <a:cs typeface="Roboto"/>
                  <a:sym typeface="Roboto"/>
                </a:rPr>
                <a:t>01</a:t>
              </a:r>
            </a:p>
            <a:p>
              <a:pPr marL="0" lvl="0" indent="0" algn="ctr" rtl="0">
                <a:spcBef>
                  <a:spcPts val="0"/>
                </a:spcBef>
                <a:spcAft>
                  <a:spcPts val="0"/>
                </a:spcAft>
                <a:buNone/>
              </a:pPr>
              <a:r>
                <a:rPr lang="en" b="1" dirty="0" smtClean="0">
                  <a:solidFill>
                    <a:srgbClr val="032501"/>
                  </a:solidFill>
                  <a:latin typeface="Roboto"/>
                  <a:ea typeface="Roboto"/>
                  <a:cs typeface="Roboto"/>
                  <a:sym typeface="Roboto"/>
                </a:rPr>
                <a:t>JANUARY</a:t>
              </a:r>
              <a:endParaRPr b="1" dirty="0">
                <a:solidFill>
                  <a:srgbClr val="032501"/>
                </a:solidFill>
                <a:latin typeface="Roboto"/>
                <a:ea typeface="Roboto"/>
                <a:cs typeface="Roboto"/>
                <a:sym typeface="Roboto"/>
              </a:endParaRPr>
            </a:p>
          </p:txBody>
        </p:sp>
        <p:sp>
          <p:nvSpPr>
            <p:cNvPr id="155" name="Google Shape;212;p26"/>
            <p:cNvSpPr txBox="1"/>
            <p:nvPr/>
          </p:nvSpPr>
          <p:spPr>
            <a:xfrm>
              <a:off x="4098775" y="2506850"/>
              <a:ext cx="331200" cy="178500"/>
            </a:xfrm>
            <a:prstGeom prst="rect">
              <a:avLst/>
            </a:prstGeom>
            <a:noFill/>
            <a:ln w="9525" cap="flat" cmpd="sng">
              <a:solidFill>
                <a:srgbClr val="03250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32501"/>
                  </a:solidFill>
                  <a:latin typeface="Roboto"/>
                  <a:ea typeface="Roboto"/>
                  <a:cs typeface="Roboto"/>
                  <a:sym typeface="Roboto"/>
                </a:rPr>
                <a:t>W1</a:t>
              </a:r>
              <a:endParaRPr sz="700" dirty="0">
                <a:solidFill>
                  <a:srgbClr val="032501"/>
                </a:solidFill>
                <a:latin typeface="Roboto"/>
                <a:ea typeface="Roboto"/>
                <a:cs typeface="Roboto"/>
                <a:sym typeface="Roboto"/>
              </a:endParaRPr>
            </a:p>
          </p:txBody>
        </p:sp>
        <p:sp>
          <p:nvSpPr>
            <p:cNvPr id="156" name="Google Shape;213;p26"/>
            <p:cNvSpPr txBox="1"/>
            <p:nvPr/>
          </p:nvSpPr>
          <p:spPr>
            <a:xfrm>
              <a:off x="4595225" y="2506850"/>
              <a:ext cx="331200" cy="178500"/>
            </a:xfrm>
            <a:prstGeom prst="rect">
              <a:avLst/>
            </a:prstGeom>
            <a:noFill/>
            <a:ln w="9525" cap="flat" cmpd="sng">
              <a:solidFill>
                <a:srgbClr val="03250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32501"/>
                  </a:solidFill>
                  <a:latin typeface="Roboto"/>
                  <a:ea typeface="Roboto"/>
                  <a:cs typeface="Roboto"/>
                  <a:sym typeface="Roboto"/>
                </a:rPr>
                <a:t>W2</a:t>
              </a:r>
              <a:endParaRPr sz="700" dirty="0">
                <a:solidFill>
                  <a:srgbClr val="032501"/>
                </a:solidFill>
                <a:latin typeface="Roboto"/>
                <a:ea typeface="Roboto"/>
                <a:cs typeface="Roboto"/>
                <a:sym typeface="Roboto"/>
              </a:endParaRPr>
            </a:p>
          </p:txBody>
        </p:sp>
        <p:sp>
          <p:nvSpPr>
            <p:cNvPr id="157" name="Google Shape;214;p26"/>
            <p:cNvSpPr txBox="1"/>
            <p:nvPr/>
          </p:nvSpPr>
          <p:spPr>
            <a:xfrm>
              <a:off x="5061028" y="2506850"/>
              <a:ext cx="331200" cy="178500"/>
            </a:xfrm>
            <a:prstGeom prst="rect">
              <a:avLst/>
            </a:prstGeom>
            <a:noFill/>
            <a:ln w="9525" cap="flat" cmpd="sng">
              <a:solidFill>
                <a:srgbClr val="03250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32501"/>
                  </a:solidFill>
                  <a:latin typeface="Roboto"/>
                  <a:ea typeface="Roboto"/>
                  <a:cs typeface="Roboto"/>
                  <a:sym typeface="Roboto"/>
                </a:rPr>
                <a:t>W3</a:t>
              </a:r>
              <a:endParaRPr sz="700" dirty="0">
                <a:solidFill>
                  <a:srgbClr val="032501"/>
                </a:solidFill>
                <a:latin typeface="Roboto"/>
                <a:ea typeface="Roboto"/>
                <a:cs typeface="Roboto"/>
                <a:sym typeface="Roboto"/>
              </a:endParaRPr>
            </a:p>
          </p:txBody>
        </p:sp>
        <p:sp>
          <p:nvSpPr>
            <p:cNvPr id="158" name="Google Shape;215;p26"/>
            <p:cNvSpPr txBox="1"/>
            <p:nvPr/>
          </p:nvSpPr>
          <p:spPr>
            <a:xfrm>
              <a:off x="5565837" y="2506850"/>
              <a:ext cx="331200" cy="178500"/>
            </a:xfrm>
            <a:prstGeom prst="rect">
              <a:avLst/>
            </a:prstGeom>
            <a:noFill/>
            <a:ln w="9525" cap="flat" cmpd="sng">
              <a:solidFill>
                <a:srgbClr val="03250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032501"/>
                  </a:solidFill>
                  <a:latin typeface="Roboto"/>
                  <a:ea typeface="Roboto"/>
                  <a:cs typeface="Roboto"/>
                  <a:sym typeface="Roboto"/>
                </a:rPr>
                <a:t>W4</a:t>
              </a:r>
              <a:endParaRPr sz="700" dirty="0">
                <a:solidFill>
                  <a:srgbClr val="032501"/>
                </a:solidFill>
                <a:latin typeface="Roboto"/>
                <a:ea typeface="Roboto"/>
                <a:cs typeface="Roboto"/>
                <a:sym typeface="Roboto"/>
              </a:endParaRPr>
            </a:p>
          </p:txBody>
        </p:sp>
        <p:cxnSp>
          <p:nvCxnSpPr>
            <p:cNvPr id="159" name="Google Shape;216;p26"/>
            <p:cNvCxnSpPr/>
            <p:nvPr/>
          </p:nvCxnSpPr>
          <p:spPr>
            <a:xfrm rot="10800000">
              <a:off x="4489375" y="2507000"/>
              <a:ext cx="0" cy="1848300"/>
            </a:xfrm>
            <a:prstGeom prst="straightConnector1">
              <a:avLst/>
            </a:prstGeom>
            <a:noFill/>
            <a:ln w="9525" cap="flat" cmpd="sng">
              <a:solidFill>
                <a:srgbClr val="032501"/>
              </a:solidFill>
              <a:prstDash val="dot"/>
              <a:round/>
              <a:headEnd type="none" w="sm" len="sm"/>
              <a:tailEnd type="none" w="sm" len="sm"/>
            </a:ln>
          </p:spPr>
        </p:cxnSp>
        <p:cxnSp>
          <p:nvCxnSpPr>
            <p:cNvPr id="160" name="Google Shape;217;p26"/>
            <p:cNvCxnSpPr/>
            <p:nvPr/>
          </p:nvCxnSpPr>
          <p:spPr>
            <a:xfrm rot="10800000">
              <a:off x="5000087" y="2507000"/>
              <a:ext cx="0" cy="1848300"/>
            </a:xfrm>
            <a:prstGeom prst="straightConnector1">
              <a:avLst/>
            </a:prstGeom>
            <a:noFill/>
            <a:ln w="9525" cap="flat" cmpd="sng">
              <a:solidFill>
                <a:srgbClr val="032501"/>
              </a:solidFill>
              <a:prstDash val="dot"/>
              <a:round/>
              <a:headEnd type="none" w="sm" len="sm"/>
              <a:tailEnd type="none" w="sm" len="sm"/>
            </a:ln>
          </p:spPr>
        </p:cxnSp>
        <p:cxnSp>
          <p:nvCxnSpPr>
            <p:cNvPr id="161" name="Google Shape;218;p26"/>
            <p:cNvCxnSpPr/>
            <p:nvPr/>
          </p:nvCxnSpPr>
          <p:spPr>
            <a:xfrm rot="10800000">
              <a:off x="5510800" y="2507000"/>
              <a:ext cx="0" cy="1848300"/>
            </a:xfrm>
            <a:prstGeom prst="straightConnector1">
              <a:avLst/>
            </a:prstGeom>
            <a:noFill/>
            <a:ln w="9525" cap="flat" cmpd="sng">
              <a:solidFill>
                <a:srgbClr val="032501"/>
              </a:solidFill>
              <a:prstDash val="dot"/>
              <a:round/>
              <a:headEnd type="none" w="sm" len="sm"/>
              <a:tailEnd type="none" w="sm" len="sm"/>
            </a:ln>
          </p:spPr>
        </p:cxnSp>
      </p:grpSp>
      <p:sp>
        <p:nvSpPr>
          <p:cNvPr id="162" name="Google Shape;219;p26"/>
          <p:cNvSpPr/>
          <p:nvPr/>
        </p:nvSpPr>
        <p:spPr>
          <a:xfrm>
            <a:off x="2216716" y="6374423"/>
            <a:ext cx="4363009" cy="407463"/>
          </a:xfrm>
          <a:prstGeom prst="rect">
            <a:avLst/>
          </a:prstGeom>
          <a:solidFill>
            <a:srgbClr val="032501"/>
          </a:solidFill>
          <a:ln w="9525" cap="flat" cmpd="sng">
            <a:solidFill>
              <a:srgbClr val="03250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sz="1400" dirty="0" smtClean="0">
                <a:solidFill>
                  <a:srgbClr val="FFFFFF"/>
                </a:solidFill>
                <a:latin typeface="Roboto"/>
                <a:ea typeface="Roboto"/>
                <a:cs typeface="Roboto"/>
                <a:sym typeface="Roboto"/>
              </a:rPr>
              <a:t>PROJECT PLAN, MOTIVATION, IDEA  AND IMPLEMENTATION.</a:t>
            </a:r>
            <a:endParaRPr sz="1400" dirty="0">
              <a:solidFill>
                <a:srgbClr val="FFFFFF"/>
              </a:solidFill>
              <a:latin typeface="Roboto"/>
              <a:ea typeface="Roboto"/>
              <a:cs typeface="Roboto"/>
              <a:sym typeface="Roboto"/>
            </a:endParaRPr>
          </a:p>
        </p:txBody>
      </p:sp>
      <p:sp>
        <p:nvSpPr>
          <p:cNvPr id="163" name="Google Shape;220;p26"/>
          <p:cNvSpPr/>
          <p:nvPr/>
        </p:nvSpPr>
        <p:spPr>
          <a:xfrm>
            <a:off x="5691725" y="6871586"/>
            <a:ext cx="4341980" cy="394086"/>
          </a:xfrm>
          <a:prstGeom prst="rect">
            <a:avLst/>
          </a:prstGeom>
          <a:solidFill>
            <a:srgbClr val="028002"/>
          </a:solidFill>
          <a:ln w="9525" cap="flat" cmpd="sng">
            <a:solidFill>
              <a:srgbClr val="02800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sz="1400" dirty="0" smtClean="0">
                <a:solidFill>
                  <a:srgbClr val="FFFFFF"/>
                </a:solidFill>
                <a:latin typeface="Roboto"/>
                <a:ea typeface="Roboto"/>
                <a:cs typeface="Roboto"/>
                <a:sym typeface="Roboto"/>
              </a:rPr>
              <a:t>PROJECT BUILDING(SCRATCH TO RESPONSIVE FRAME</a:t>
            </a:r>
            <a:endParaRPr sz="1400" dirty="0">
              <a:solidFill>
                <a:srgbClr val="FFFFFF"/>
              </a:solidFill>
              <a:latin typeface="Roboto"/>
              <a:ea typeface="Roboto"/>
              <a:cs typeface="Roboto"/>
              <a:sym typeface="Roboto"/>
            </a:endParaRPr>
          </a:p>
        </p:txBody>
      </p:sp>
      <p:sp>
        <p:nvSpPr>
          <p:cNvPr id="164" name="Google Shape;221;p26"/>
          <p:cNvSpPr/>
          <p:nvPr/>
        </p:nvSpPr>
        <p:spPr>
          <a:xfrm>
            <a:off x="9153404" y="7804805"/>
            <a:ext cx="4451806" cy="348717"/>
          </a:xfrm>
          <a:prstGeom prst="rect">
            <a:avLst/>
          </a:prstGeom>
          <a:solidFill>
            <a:srgbClr val="08C408"/>
          </a:solidFill>
          <a:ln w="9525" cap="flat" cmpd="sng">
            <a:solidFill>
              <a:srgbClr val="08C4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sz="1400" dirty="0" smtClean="0">
                <a:solidFill>
                  <a:srgbClr val="FFFFFF"/>
                </a:solidFill>
                <a:latin typeface="Roboto"/>
                <a:ea typeface="Roboto"/>
                <a:cs typeface="Roboto"/>
                <a:sym typeface="Roboto"/>
              </a:rPr>
              <a:t>PROJECT TESTING AND BUG FIXING</a:t>
            </a:r>
            <a:endParaRPr sz="1400" dirty="0">
              <a:solidFill>
                <a:srgbClr val="FFFFFF"/>
              </a:solidFill>
              <a:latin typeface="Roboto"/>
              <a:ea typeface="Roboto"/>
              <a:cs typeface="Roboto"/>
              <a:sym typeface="Roboto"/>
            </a:endParaRPr>
          </a:p>
        </p:txBody>
      </p:sp>
      <p:sp>
        <p:nvSpPr>
          <p:cNvPr id="165" name="Google Shape;222;p26"/>
          <p:cNvSpPr/>
          <p:nvPr/>
        </p:nvSpPr>
        <p:spPr>
          <a:xfrm>
            <a:off x="7394714" y="7355371"/>
            <a:ext cx="5349672" cy="359735"/>
          </a:xfrm>
          <a:prstGeom prst="rect">
            <a:avLst/>
          </a:prstGeom>
          <a:solidFill>
            <a:srgbClr val="08C408"/>
          </a:solidFill>
          <a:ln w="9525" cap="flat" cmpd="sng">
            <a:solidFill>
              <a:srgbClr val="08C4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sz="1400" dirty="0" smtClean="0">
                <a:solidFill>
                  <a:srgbClr val="FFFFFF"/>
                </a:solidFill>
                <a:latin typeface="Roboto"/>
                <a:ea typeface="Roboto"/>
                <a:cs typeface="Roboto"/>
                <a:sym typeface="Roboto"/>
              </a:rPr>
              <a:t>ADDING NEW FEATURES TO LIBRARY(PROJECT TOOLS)</a:t>
            </a:r>
            <a:endParaRPr sz="1400" dirty="0">
              <a:solidFill>
                <a:srgbClr val="FFFFFF"/>
              </a:solidFill>
              <a:latin typeface="Roboto"/>
              <a:ea typeface="Roboto"/>
              <a:cs typeface="Roboto"/>
              <a:sym typeface="Roboto"/>
            </a:endParaRPr>
          </a:p>
        </p:txBody>
      </p:sp>
      <p:grpSp>
        <p:nvGrpSpPr>
          <p:cNvPr id="168" name="Google Shape;225;p26"/>
          <p:cNvGrpSpPr/>
          <p:nvPr/>
        </p:nvGrpSpPr>
        <p:grpSpPr>
          <a:xfrm>
            <a:off x="12736749" y="4432867"/>
            <a:ext cx="3488735" cy="4356567"/>
            <a:chOff x="4572350" y="1431525"/>
            <a:chExt cx="2043900" cy="2927725"/>
          </a:xfrm>
        </p:grpSpPr>
        <p:sp>
          <p:nvSpPr>
            <p:cNvPr id="169" name="Google Shape;226;p26"/>
            <p:cNvSpPr/>
            <p:nvPr/>
          </p:nvSpPr>
          <p:spPr>
            <a:xfrm>
              <a:off x="4572350" y="1431550"/>
              <a:ext cx="2043900" cy="2927700"/>
            </a:xfrm>
            <a:prstGeom prst="rect">
              <a:avLst/>
            </a:prstGeom>
            <a:noFill/>
            <a:ln w="9525" cap="flat" cmpd="sng">
              <a:solidFill>
                <a:srgbClr val="3BFB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27;p26"/>
            <p:cNvSpPr/>
            <p:nvPr/>
          </p:nvSpPr>
          <p:spPr>
            <a:xfrm rot="10800000" flipH="1">
              <a:off x="4572350" y="1431525"/>
              <a:ext cx="2043900" cy="126900"/>
            </a:xfrm>
            <a:prstGeom prst="rect">
              <a:avLst/>
            </a:prstGeom>
            <a:solidFill>
              <a:srgbClr val="3BFB44"/>
            </a:solidFill>
            <a:ln w="9525" cap="flat" cmpd="sng">
              <a:solidFill>
                <a:srgbClr val="3BFB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28;p26"/>
            <p:cNvSpPr txBox="1"/>
            <p:nvPr/>
          </p:nvSpPr>
          <p:spPr>
            <a:xfrm>
              <a:off x="4572350" y="1558425"/>
              <a:ext cx="1277700" cy="792900"/>
            </a:xfrm>
            <a:prstGeom prst="rect">
              <a:avLst/>
            </a:prstGeom>
            <a:noFill/>
            <a:ln w="9525" cap="flat" cmpd="sng">
              <a:solidFill>
                <a:srgbClr val="3BFB4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200" b="1" dirty="0" smtClean="0">
                  <a:solidFill>
                    <a:srgbClr val="3BFB44"/>
                  </a:solidFill>
                  <a:latin typeface="Roboto"/>
                  <a:ea typeface="Roboto"/>
                  <a:cs typeface="Roboto"/>
                  <a:sym typeface="Roboto"/>
                </a:rPr>
                <a:t>04</a:t>
              </a:r>
            </a:p>
            <a:p>
              <a:pPr marL="0" lvl="0" indent="0" algn="ctr" rtl="0">
                <a:spcBef>
                  <a:spcPts val="0"/>
                </a:spcBef>
                <a:spcAft>
                  <a:spcPts val="0"/>
                </a:spcAft>
                <a:buNone/>
              </a:pPr>
              <a:r>
                <a:rPr lang="en" b="1" dirty="0" smtClean="0">
                  <a:solidFill>
                    <a:srgbClr val="3BFB44"/>
                  </a:solidFill>
                  <a:latin typeface="Roboto"/>
                  <a:ea typeface="Roboto"/>
                  <a:cs typeface="Roboto"/>
                  <a:sym typeface="Roboto"/>
                </a:rPr>
                <a:t>APRIL</a:t>
              </a:r>
              <a:endParaRPr b="1" dirty="0">
                <a:solidFill>
                  <a:srgbClr val="3BFB44"/>
                </a:solidFill>
                <a:latin typeface="Roboto"/>
                <a:ea typeface="Roboto"/>
                <a:cs typeface="Roboto"/>
                <a:sym typeface="Roboto"/>
              </a:endParaRPr>
            </a:p>
          </p:txBody>
        </p:sp>
        <p:sp>
          <p:nvSpPr>
            <p:cNvPr id="172" name="Google Shape;229;p26"/>
            <p:cNvSpPr txBox="1"/>
            <p:nvPr/>
          </p:nvSpPr>
          <p:spPr>
            <a:xfrm>
              <a:off x="4637893" y="2506856"/>
              <a:ext cx="352200" cy="178500"/>
            </a:xfrm>
            <a:prstGeom prst="rect">
              <a:avLst/>
            </a:prstGeom>
            <a:noFill/>
            <a:ln w="9525" cap="flat" cmpd="sng">
              <a:solidFill>
                <a:srgbClr val="3BFB4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3BFB44"/>
                  </a:solidFill>
                  <a:latin typeface="Roboto"/>
                  <a:ea typeface="Roboto"/>
                  <a:cs typeface="Roboto"/>
                  <a:sym typeface="Roboto"/>
                </a:rPr>
                <a:t>W1</a:t>
              </a:r>
              <a:endParaRPr sz="700" dirty="0">
                <a:solidFill>
                  <a:srgbClr val="3BFB44"/>
                </a:solidFill>
                <a:latin typeface="Roboto"/>
                <a:ea typeface="Roboto"/>
                <a:cs typeface="Roboto"/>
                <a:sym typeface="Roboto"/>
              </a:endParaRPr>
            </a:p>
          </p:txBody>
        </p:sp>
        <p:sp>
          <p:nvSpPr>
            <p:cNvPr id="173" name="Google Shape;230;p26"/>
            <p:cNvSpPr txBox="1"/>
            <p:nvPr/>
          </p:nvSpPr>
          <p:spPr>
            <a:xfrm>
              <a:off x="5166000" y="2506856"/>
              <a:ext cx="352200" cy="178500"/>
            </a:xfrm>
            <a:prstGeom prst="rect">
              <a:avLst/>
            </a:prstGeom>
            <a:noFill/>
            <a:ln w="9525" cap="flat" cmpd="sng">
              <a:solidFill>
                <a:srgbClr val="3BFB4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3BFB44"/>
                  </a:solidFill>
                  <a:latin typeface="Roboto"/>
                  <a:ea typeface="Roboto"/>
                  <a:cs typeface="Roboto"/>
                  <a:sym typeface="Roboto"/>
                </a:rPr>
                <a:t>W2</a:t>
              </a:r>
              <a:endParaRPr sz="700" dirty="0">
                <a:solidFill>
                  <a:srgbClr val="3BFB44"/>
                </a:solidFill>
                <a:latin typeface="Roboto"/>
                <a:ea typeface="Roboto"/>
                <a:cs typeface="Roboto"/>
                <a:sym typeface="Roboto"/>
              </a:endParaRPr>
            </a:p>
          </p:txBody>
        </p:sp>
        <p:sp>
          <p:nvSpPr>
            <p:cNvPr id="174" name="Google Shape;231;p26"/>
            <p:cNvSpPr txBox="1"/>
            <p:nvPr/>
          </p:nvSpPr>
          <p:spPr>
            <a:xfrm>
              <a:off x="5661505" y="2506856"/>
              <a:ext cx="352200" cy="178500"/>
            </a:xfrm>
            <a:prstGeom prst="rect">
              <a:avLst/>
            </a:prstGeom>
            <a:noFill/>
            <a:ln w="9525" cap="flat" cmpd="sng">
              <a:solidFill>
                <a:srgbClr val="3BFB4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3BFB44"/>
                  </a:solidFill>
                  <a:latin typeface="Roboto"/>
                  <a:ea typeface="Roboto"/>
                  <a:cs typeface="Roboto"/>
                  <a:sym typeface="Roboto"/>
                </a:rPr>
                <a:t>W3</a:t>
              </a:r>
              <a:endParaRPr sz="700" dirty="0">
                <a:solidFill>
                  <a:srgbClr val="3BFB44"/>
                </a:solidFill>
                <a:latin typeface="Roboto"/>
                <a:ea typeface="Roboto"/>
                <a:cs typeface="Roboto"/>
                <a:sym typeface="Roboto"/>
              </a:endParaRPr>
            </a:p>
          </p:txBody>
        </p:sp>
        <p:sp>
          <p:nvSpPr>
            <p:cNvPr id="175" name="Google Shape;232;p26"/>
            <p:cNvSpPr txBox="1"/>
            <p:nvPr/>
          </p:nvSpPr>
          <p:spPr>
            <a:xfrm>
              <a:off x="6198504" y="2506856"/>
              <a:ext cx="352200" cy="178500"/>
            </a:xfrm>
            <a:prstGeom prst="rect">
              <a:avLst/>
            </a:prstGeom>
            <a:noFill/>
            <a:ln w="9525" cap="flat" cmpd="sng">
              <a:solidFill>
                <a:srgbClr val="3BFB4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dirty="0">
                  <a:solidFill>
                    <a:srgbClr val="3BFB44"/>
                  </a:solidFill>
                  <a:latin typeface="Roboto"/>
                  <a:ea typeface="Roboto"/>
                  <a:cs typeface="Roboto"/>
                  <a:sym typeface="Roboto"/>
                </a:rPr>
                <a:t>W4</a:t>
              </a:r>
              <a:endParaRPr sz="700" dirty="0">
                <a:solidFill>
                  <a:srgbClr val="3BFB44"/>
                </a:solidFill>
                <a:latin typeface="Roboto"/>
                <a:ea typeface="Roboto"/>
                <a:cs typeface="Roboto"/>
                <a:sym typeface="Roboto"/>
              </a:endParaRPr>
            </a:p>
          </p:txBody>
        </p:sp>
        <p:cxnSp>
          <p:nvCxnSpPr>
            <p:cNvPr id="176" name="Google Shape;233;p26"/>
            <p:cNvCxnSpPr/>
            <p:nvPr/>
          </p:nvCxnSpPr>
          <p:spPr>
            <a:xfrm rot="10800000">
              <a:off x="5085825" y="2506700"/>
              <a:ext cx="0" cy="1848600"/>
            </a:xfrm>
            <a:prstGeom prst="straightConnector1">
              <a:avLst/>
            </a:prstGeom>
            <a:noFill/>
            <a:ln w="9525" cap="flat" cmpd="sng">
              <a:solidFill>
                <a:srgbClr val="3BFB44"/>
              </a:solidFill>
              <a:prstDash val="dot"/>
              <a:round/>
              <a:headEnd type="none" w="sm" len="sm"/>
              <a:tailEnd type="none" w="sm" len="sm"/>
            </a:ln>
          </p:spPr>
        </p:cxnSp>
        <p:cxnSp>
          <p:nvCxnSpPr>
            <p:cNvPr id="177" name="Google Shape;234;p26"/>
            <p:cNvCxnSpPr/>
            <p:nvPr/>
          </p:nvCxnSpPr>
          <p:spPr>
            <a:xfrm rot="10800000">
              <a:off x="5596537" y="2506700"/>
              <a:ext cx="0" cy="1848600"/>
            </a:xfrm>
            <a:prstGeom prst="straightConnector1">
              <a:avLst/>
            </a:prstGeom>
            <a:noFill/>
            <a:ln w="9525" cap="flat" cmpd="sng">
              <a:solidFill>
                <a:srgbClr val="3BFB44"/>
              </a:solidFill>
              <a:prstDash val="dot"/>
              <a:round/>
              <a:headEnd type="none" w="sm" len="sm"/>
              <a:tailEnd type="none" w="sm" len="sm"/>
            </a:ln>
          </p:spPr>
        </p:cxnSp>
        <p:cxnSp>
          <p:nvCxnSpPr>
            <p:cNvPr id="178" name="Google Shape;235;p26"/>
            <p:cNvCxnSpPr/>
            <p:nvPr/>
          </p:nvCxnSpPr>
          <p:spPr>
            <a:xfrm rot="10800000">
              <a:off x="6107250" y="2506700"/>
              <a:ext cx="0" cy="1848600"/>
            </a:xfrm>
            <a:prstGeom prst="straightConnector1">
              <a:avLst/>
            </a:prstGeom>
            <a:noFill/>
            <a:ln w="9525" cap="flat" cmpd="sng">
              <a:solidFill>
                <a:srgbClr val="3BFB44"/>
              </a:solidFill>
              <a:prstDash val="dot"/>
              <a:round/>
              <a:headEnd type="none" w="sm" len="sm"/>
              <a:tailEnd type="none" w="sm" len="sm"/>
            </a:ln>
          </p:spPr>
        </p:cxnSp>
      </p:grpSp>
      <p:sp>
        <p:nvSpPr>
          <p:cNvPr id="179" name="Google Shape;236;p26"/>
          <p:cNvSpPr/>
          <p:nvPr/>
        </p:nvSpPr>
        <p:spPr>
          <a:xfrm>
            <a:off x="11842065" y="8282782"/>
            <a:ext cx="4353438" cy="412057"/>
          </a:xfrm>
          <a:prstGeom prst="rect">
            <a:avLst/>
          </a:prstGeom>
          <a:solidFill>
            <a:srgbClr val="3BFB44"/>
          </a:solidFill>
          <a:ln w="9525" cap="flat" cmpd="sng">
            <a:solidFill>
              <a:srgbClr val="3BFB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solidFill>
                  <a:srgbClr val="FFFFFF"/>
                </a:solidFill>
                <a:latin typeface="Roboto"/>
                <a:ea typeface="Roboto"/>
                <a:cs typeface="Roboto"/>
                <a:sym typeface="Roboto"/>
              </a:rPr>
              <a:t>PROJECT DEPLOYMENT AND FINALISATION</a:t>
            </a:r>
            <a:endParaRPr sz="1400" dirty="0">
              <a:solidFill>
                <a:srgbClr val="FFFFFF"/>
              </a:solidFill>
              <a:latin typeface="Roboto"/>
              <a:ea typeface="Roboto"/>
              <a:cs typeface="Roboto"/>
              <a:sym typeface="Roboto"/>
            </a:endParaRPr>
          </a:p>
        </p:txBody>
      </p:sp>
    </p:spTree>
    <p:extLst>
      <p:ext uri="{BB962C8B-B14F-4D97-AF65-F5344CB8AC3E}">
        <p14:creationId xmlns:p14="http://schemas.microsoft.com/office/powerpoint/2010/main" val="27994359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292686" y="-6365467"/>
            <a:ext cx="5671828" cy="18279894"/>
            <a:chOff x="0" y="0"/>
            <a:chExt cx="1798680" cy="4391601"/>
          </a:xfrm>
        </p:grpSpPr>
        <p:sp>
          <p:nvSpPr>
            <p:cNvPr id="3" name="Freeform 3"/>
            <p:cNvSpPr/>
            <p:nvPr/>
          </p:nvSpPr>
          <p:spPr>
            <a:xfrm>
              <a:off x="0" y="0"/>
              <a:ext cx="1798680" cy="4391601"/>
            </a:xfrm>
            <a:custGeom>
              <a:avLst/>
              <a:gdLst/>
              <a:ahLst/>
              <a:cxnLst/>
              <a:rect l="l" t="t" r="r" b="b"/>
              <a:pathLst>
                <a:path w="1798680" h="4391601">
                  <a:moveTo>
                    <a:pt x="0" y="0"/>
                  </a:moveTo>
                  <a:lnTo>
                    <a:pt x="899340" y="4391601"/>
                  </a:lnTo>
                  <a:lnTo>
                    <a:pt x="1798680" y="0"/>
                  </a:lnTo>
                  <a:close/>
                </a:path>
              </a:pathLst>
            </a:custGeom>
            <a:solidFill>
              <a:srgbClr val="C8EF4F"/>
            </a:solidFill>
          </p:spPr>
        </p:sp>
      </p:grpSp>
      <p:sp>
        <p:nvSpPr>
          <p:cNvPr id="4" name="AutoShape 4"/>
          <p:cNvSpPr/>
          <p:nvPr/>
        </p:nvSpPr>
        <p:spPr>
          <a:xfrm>
            <a:off x="4564871" y="9910695"/>
            <a:ext cx="6117877" cy="15170"/>
          </a:xfrm>
          <a:prstGeom prst="rect">
            <a:avLst/>
          </a:prstGeom>
          <a:solidFill>
            <a:srgbClr val="C8EF4F"/>
          </a:solidFill>
        </p:spPr>
      </p:sp>
      <p:pic>
        <p:nvPicPr>
          <p:cNvPr id="5" name="Picture 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10929381" y="9807307"/>
            <a:ext cx="188451" cy="221945"/>
          </a:xfrm>
          <a:prstGeom prst="rect">
            <a:avLst/>
          </a:prstGeom>
        </p:spPr>
      </p:pic>
      <p:grpSp>
        <p:nvGrpSpPr>
          <p:cNvPr id="6" name="Group 6"/>
          <p:cNvGrpSpPr/>
          <p:nvPr/>
        </p:nvGrpSpPr>
        <p:grpSpPr>
          <a:xfrm>
            <a:off x="381000" y="3928772"/>
            <a:ext cx="17221200" cy="6106614"/>
            <a:chOff x="0" y="-85725"/>
            <a:chExt cx="22683722" cy="8713690"/>
          </a:xfrm>
        </p:grpSpPr>
        <p:sp>
          <p:nvSpPr>
            <p:cNvPr id="7" name="TextBox 7"/>
            <p:cNvSpPr txBox="1"/>
            <p:nvPr/>
          </p:nvSpPr>
          <p:spPr>
            <a:xfrm>
              <a:off x="0" y="-85725"/>
              <a:ext cx="22683722" cy="1078173"/>
            </a:xfrm>
            <a:prstGeom prst="rect">
              <a:avLst/>
            </a:prstGeom>
          </p:spPr>
          <p:txBody>
            <a:bodyPr lIns="0" tIns="0" rIns="0" bIns="0" rtlCol="0" anchor="t">
              <a:spAutoFit/>
            </a:bodyPr>
            <a:lstStyle/>
            <a:p>
              <a:pPr>
                <a:lnSpc>
                  <a:spcPts val="6144"/>
                </a:lnSpc>
                <a:spcBef>
                  <a:spcPct val="0"/>
                </a:spcBef>
              </a:pPr>
              <a:r>
                <a:rPr lang="en-US" sz="4389" b="1" spc="219" dirty="0">
                  <a:solidFill>
                    <a:srgbClr val="000000"/>
                  </a:solidFill>
                  <a:latin typeface="Titillium Web Bold" panose="020B0604020202020204" charset="0"/>
                </a:rPr>
                <a:t>MISSION</a:t>
              </a:r>
            </a:p>
          </p:txBody>
        </p:sp>
        <p:sp>
          <p:nvSpPr>
            <p:cNvPr id="8" name="TextBox 8"/>
            <p:cNvSpPr txBox="1"/>
            <p:nvPr/>
          </p:nvSpPr>
          <p:spPr>
            <a:xfrm>
              <a:off x="0" y="932027"/>
              <a:ext cx="22683722" cy="1546901"/>
            </a:xfrm>
            <a:prstGeom prst="rect">
              <a:avLst/>
            </a:prstGeom>
          </p:spPr>
          <p:txBody>
            <a:bodyPr wrap="square" lIns="0" tIns="0" rIns="0" bIns="0" rtlCol="0" anchor="t">
              <a:spAutoFit/>
            </a:bodyPr>
            <a:lstStyle/>
            <a:p>
              <a:pPr>
                <a:lnSpc>
                  <a:spcPts val="4332"/>
                </a:lnSpc>
              </a:pPr>
              <a:r>
                <a:rPr lang="en-US" sz="3094" dirty="0">
                  <a:solidFill>
                    <a:srgbClr val="000000"/>
                  </a:solidFill>
                  <a:latin typeface="Titillium Web Regular" panose="00000500000000000000" charset="0"/>
                </a:rPr>
                <a:t>We aim to empower people through customized workouts that can </a:t>
              </a:r>
            </a:p>
            <a:p>
              <a:pPr>
                <a:lnSpc>
                  <a:spcPts val="4332"/>
                </a:lnSpc>
                <a:spcBef>
                  <a:spcPct val="0"/>
                </a:spcBef>
              </a:pPr>
              <a:r>
                <a:rPr lang="en-US" sz="3094" dirty="0">
                  <a:solidFill>
                    <a:srgbClr val="000000"/>
                  </a:solidFill>
                  <a:latin typeface="Titillium Web Regular" panose="00000500000000000000" charset="0"/>
                </a:rPr>
                <a:t>be adapted to diverse lifestyles.</a:t>
              </a:r>
            </a:p>
          </p:txBody>
        </p:sp>
        <p:sp>
          <p:nvSpPr>
            <p:cNvPr id="9" name="TextBox 9"/>
            <p:cNvSpPr txBox="1"/>
            <p:nvPr/>
          </p:nvSpPr>
          <p:spPr>
            <a:xfrm>
              <a:off x="0" y="2988794"/>
              <a:ext cx="22683722" cy="1078173"/>
            </a:xfrm>
            <a:prstGeom prst="rect">
              <a:avLst/>
            </a:prstGeom>
          </p:spPr>
          <p:txBody>
            <a:bodyPr lIns="0" tIns="0" rIns="0" bIns="0" rtlCol="0" anchor="t">
              <a:spAutoFit/>
            </a:bodyPr>
            <a:lstStyle/>
            <a:p>
              <a:pPr marL="0" lvl="0" indent="0" algn="l">
                <a:lnSpc>
                  <a:spcPts val="6144"/>
                </a:lnSpc>
                <a:spcBef>
                  <a:spcPct val="0"/>
                </a:spcBef>
              </a:pPr>
              <a:r>
                <a:rPr lang="en-US" sz="4389" u="none" spc="219" dirty="0">
                  <a:solidFill>
                    <a:srgbClr val="000000"/>
                  </a:solidFill>
                  <a:latin typeface="Titillium Web Bold" panose="020B0604020202020204" charset="0"/>
                </a:rPr>
                <a:t>VISION</a:t>
              </a:r>
            </a:p>
          </p:txBody>
        </p:sp>
        <p:sp>
          <p:nvSpPr>
            <p:cNvPr id="10" name="TextBox 10"/>
            <p:cNvSpPr txBox="1"/>
            <p:nvPr/>
          </p:nvSpPr>
          <p:spPr>
            <a:xfrm>
              <a:off x="0" y="4006545"/>
              <a:ext cx="22683722" cy="1546901"/>
            </a:xfrm>
            <a:prstGeom prst="rect">
              <a:avLst/>
            </a:prstGeom>
          </p:spPr>
          <p:txBody>
            <a:bodyPr lIns="0" tIns="0" rIns="0" bIns="0" rtlCol="0" anchor="t">
              <a:spAutoFit/>
            </a:bodyPr>
            <a:lstStyle/>
            <a:p>
              <a:pPr>
                <a:lnSpc>
                  <a:spcPts val="4332"/>
                </a:lnSpc>
                <a:spcBef>
                  <a:spcPct val="0"/>
                </a:spcBef>
              </a:pPr>
              <a:r>
                <a:rPr lang="en-US" sz="3094" dirty="0">
                  <a:solidFill>
                    <a:srgbClr val="000000"/>
                  </a:solidFill>
                  <a:latin typeface="Titillium Web Regular" panose="00000500000000000000" charset="0"/>
                </a:rPr>
                <a:t>We envision a world where exercise is fun, accessible, and seamlessly integrated into daily life, contributing to a healthier society.</a:t>
              </a:r>
            </a:p>
          </p:txBody>
        </p:sp>
        <p:sp>
          <p:nvSpPr>
            <p:cNvPr id="11" name="TextBox 11"/>
            <p:cNvSpPr txBox="1"/>
            <p:nvPr/>
          </p:nvSpPr>
          <p:spPr>
            <a:xfrm>
              <a:off x="0" y="7081064"/>
              <a:ext cx="22683722" cy="1546901"/>
            </a:xfrm>
            <a:prstGeom prst="rect">
              <a:avLst/>
            </a:prstGeom>
          </p:spPr>
          <p:txBody>
            <a:bodyPr lIns="0" tIns="0" rIns="0" bIns="0" rtlCol="0" anchor="t">
              <a:spAutoFit/>
            </a:bodyPr>
            <a:lstStyle/>
            <a:p>
              <a:pPr>
                <a:lnSpc>
                  <a:spcPts val="4332"/>
                </a:lnSpc>
                <a:spcBef>
                  <a:spcPct val="0"/>
                </a:spcBef>
              </a:pPr>
              <a:r>
                <a:rPr lang="en-US" sz="3094" dirty="0">
                  <a:solidFill>
                    <a:srgbClr val="000000"/>
                  </a:solidFill>
                  <a:latin typeface="Titillium Web Regular" panose="00000500000000000000" charset="0"/>
                </a:rPr>
                <a:t>We accept that every body is different, and we also factor in our clients' schedules, personality, goals, and preferences. Integrity, innovation, and collaboration are among our top values.</a:t>
              </a:r>
            </a:p>
          </p:txBody>
        </p:sp>
        <p:sp>
          <p:nvSpPr>
            <p:cNvPr id="12" name="TextBox 12"/>
            <p:cNvSpPr txBox="1"/>
            <p:nvPr/>
          </p:nvSpPr>
          <p:spPr>
            <a:xfrm>
              <a:off x="0" y="6063311"/>
              <a:ext cx="22683722" cy="1078173"/>
            </a:xfrm>
            <a:prstGeom prst="rect">
              <a:avLst/>
            </a:prstGeom>
          </p:spPr>
          <p:txBody>
            <a:bodyPr lIns="0" tIns="0" rIns="0" bIns="0" rtlCol="0" anchor="t">
              <a:spAutoFit/>
            </a:bodyPr>
            <a:lstStyle/>
            <a:p>
              <a:pPr marL="0" lvl="0" indent="0" algn="l">
                <a:lnSpc>
                  <a:spcPts val="6144"/>
                </a:lnSpc>
                <a:spcBef>
                  <a:spcPct val="0"/>
                </a:spcBef>
              </a:pPr>
              <a:r>
                <a:rPr lang="en-US" sz="4389" u="none" spc="219" dirty="0">
                  <a:solidFill>
                    <a:srgbClr val="000000"/>
                  </a:solidFill>
                  <a:latin typeface="Titillium Web Bold" panose="020B0604020202020204" charset="0"/>
                </a:rPr>
                <a:t>VALUES</a:t>
              </a:r>
            </a:p>
          </p:txBody>
        </p:sp>
      </p:grpSp>
      <p:grpSp>
        <p:nvGrpSpPr>
          <p:cNvPr id="13" name="Group 13"/>
          <p:cNvGrpSpPr/>
          <p:nvPr/>
        </p:nvGrpSpPr>
        <p:grpSpPr>
          <a:xfrm>
            <a:off x="9518969" y="789910"/>
            <a:ext cx="8133485" cy="3139647"/>
            <a:chOff x="476655" y="-472283"/>
            <a:chExt cx="10844647" cy="4186197"/>
          </a:xfrm>
        </p:grpSpPr>
        <p:sp>
          <p:nvSpPr>
            <p:cNvPr id="14" name="TextBox 14"/>
            <p:cNvSpPr txBox="1"/>
            <p:nvPr/>
          </p:nvSpPr>
          <p:spPr>
            <a:xfrm>
              <a:off x="524205" y="1698567"/>
              <a:ext cx="10797097" cy="2015347"/>
            </a:xfrm>
            <a:prstGeom prst="rect">
              <a:avLst/>
            </a:prstGeom>
          </p:spPr>
          <p:txBody>
            <a:bodyPr lIns="0" tIns="0" rIns="0" bIns="0" rtlCol="0" anchor="t">
              <a:spAutoFit/>
            </a:bodyPr>
            <a:lstStyle/>
            <a:p>
              <a:pPr marL="0" lvl="0" indent="0" algn="just">
                <a:lnSpc>
                  <a:spcPts val="4100"/>
                </a:lnSpc>
                <a:spcBef>
                  <a:spcPct val="0"/>
                </a:spcBef>
              </a:pPr>
              <a:r>
                <a:rPr lang="en-US" sz="2929" dirty="0">
                  <a:solidFill>
                    <a:srgbClr val="000000"/>
                  </a:solidFill>
                  <a:latin typeface="Titillium Web Regular Bold"/>
                </a:rPr>
                <a:t>F7 </a:t>
              </a:r>
              <a:r>
                <a:rPr lang="en-US" sz="2929" u="none" dirty="0">
                  <a:solidFill>
                    <a:srgbClr val="000000"/>
                  </a:solidFill>
                  <a:latin typeface="Titillium Web Regular Bold"/>
                </a:rPr>
                <a:t>Club offers group fitness classes, free community workshops, and personalized training plans with well certified trainers.</a:t>
              </a:r>
            </a:p>
          </p:txBody>
        </p:sp>
        <p:sp>
          <p:nvSpPr>
            <p:cNvPr id="15" name="TextBox 15"/>
            <p:cNvSpPr txBox="1"/>
            <p:nvPr/>
          </p:nvSpPr>
          <p:spPr>
            <a:xfrm>
              <a:off x="476655" y="-472283"/>
              <a:ext cx="10797098" cy="1384995"/>
            </a:xfrm>
            <a:prstGeom prst="rect">
              <a:avLst/>
            </a:prstGeom>
          </p:spPr>
          <p:txBody>
            <a:bodyPr lIns="0" tIns="0" rIns="0" bIns="0" rtlCol="0" anchor="t">
              <a:spAutoFit/>
            </a:bodyPr>
            <a:lstStyle/>
            <a:p>
              <a:pPr algn="r">
                <a:lnSpc>
                  <a:spcPts val="8787"/>
                </a:lnSpc>
                <a:spcBef>
                  <a:spcPct val="0"/>
                </a:spcBef>
              </a:pPr>
              <a:r>
                <a:rPr lang="en-US" sz="5000" dirty="0">
                  <a:solidFill>
                    <a:srgbClr val="000000"/>
                  </a:solidFill>
                  <a:latin typeface="Titillium Web Bold"/>
                </a:rPr>
                <a:t>About Us</a:t>
              </a:r>
            </a:p>
          </p:txBody>
        </p:sp>
      </p:grpSp>
      <p:grpSp>
        <p:nvGrpSpPr>
          <p:cNvPr id="16" name="Group 16"/>
          <p:cNvGrpSpPr/>
          <p:nvPr/>
        </p:nvGrpSpPr>
        <p:grpSpPr>
          <a:xfrm rot="5400000">
            <a:off x="7197110" y="-7197320"/>
            <a:ext cx="3862981" cy="18288000"/>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xmlns="" r:embed="rId5"/>
              </a:ext>
            </a:extLst>
          </a:blip>
          <a:srcRect/>
          <a:stretch>
            <a:fillRect/>
          </a:stretch>
        </p:blipFill>
        <p:spPr>
          <a:xfrm rot="10800000" flipH="1" flipV="1">
            <a:off x="635546" y="577543"/>
            <a:ext cx="1650454" cy="1943794"/>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2438400" y="845926"/>
            <a:ext cx="2895600" cy="1675411"/>
          </a:xfrm>
          <a:prstGeom prst="rect">
            <a:avLst/>
          </a:prstGeom>
          <a:noFill/>
        </p:spPr>
        <p:txBody>
          <a:bodyPr wrap="square">
            <a:spAutoFit/>
          </a:bodyPr>
          <a:lstStyle/>
          <a:p>
            <a:r>
              <a:rPr lang="en-IN" sz="10000" dirty="0">
                <a:solidFill>
                  <a:schemeClr val="bg1"/>
                </a:solidFill>
                <a:latin typeface="Titillium Web Bold" panose="020B0604020202020204" charset="0"/>
              </a:rPr>
              <a:t>F7</a:t>
            </a:r>
          </a:p>
        </p:txBody>
      </p:sp>
    </p:spTree>
    <p:extLst>
      <p:ext uri="{BB962C8B-B14F-4D97-AF65-F5344CB8AC3E}">
        <p14:creationId xmlns:p14="http://schemas.microsoft.com/office/powerpoint/2010/main" val="41690420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7483" y="-7651415"/>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p>
          </p:txBody>
        </p:sp>
      </p:grpSp>
      <p:grpSp>
        <p:nvGrpSpPr>
          <p:cNvPr id="13" name="Group 13"/>
          <p:cNvGrpSpPr/>
          <p:nvPr/>
        </p:nvGrpSpPr>
        <p:grpSpPr>
          <a:xfrm>
            <a:off x="9518969"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a:endParaRPr>
            </a:p>
          </p:txBody>
        </p:sp>
        <p:sp>
          <p:nvSpPr>
            <p:cNvPr id="15" name="TextBox 15"/>
            <p:cNvSpPr txBox="1"/>
            <p:nvPr/>
          </p:nvSpPr>
          <p:spPr>
            <a:xfrm>
              <a:off x="476655" y="-472283"/>
              <a:ext cx="10797097" cy="1363191"/>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Bold"/>
                </a:rPr>
                <a:t>About Us</a:t>
              </a:r>
            </a:p>
          </p:txBody>
        </p:sp>
      </p:grpSp>
      <p:grpSp>
        <p:nvGrpSpPr>
          <p:cNvPr id="16" name="Group 16"/>
          <p:cNvGrpSpPr/>
          <p:nvPr/>
        </p:nvGrpSpPr>
        <p:grpSpPr>
          <a:xfrm rot="-5400000" flipH="1">
            <a:off x="8059794" y="-8041102"/>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flipH="1" flipV="1">
            <a:off x="15816127" y="324162"/>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869954" y="410477"/>
            <a:ext cx="1730547" cy="1169551"/>
          </a:xfrm>
          <a:prstGeom prst="rect">
            <a:avLst/>
          </a:prstGeom>
          <a:noFill/>
        </p:spPr>
        <p:txBody>
          <a:bodyPr wrap="square">
            <a:spAutoFit/>
          </a:bodyPr>
          <a:lstStyle/>
          <a:p>
            <a:r>
              <a:rPr lang="en-IN" sz="7000" dirty="0">
                <a:solidFill>
                  <a:schemeClr val="bg1"/>
                </a:solidFill>
                <a:latin typeface="Titillium Web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228600" y="812512"/>
            <a:ext cx="8097823" cy="1220847"/>
          </a:xfrm>
          <a:prstGeom prst="rect">
            <a:avLst/>
          </a:prstGeom>
          <a:noFill/>
        </p:spPr>
        <p:txBody>
          <a:bodyPr wrap="square">
            <a:spAutoFit/>
          </a:bodyPr>
          <a:lstStyle/>
          <a:p>
            <a:pPr>
              <a:lnSpc>
                <a:spcPts val="8787"/>
              </a:lnSpc>
              <a:spcBef>
                <a:spcPct val="0"/>
              </a:spcBef>
            </a:pPr>
            <a:r>
              <a:rPr lang="en-US" sz="5000" dirty="0" smtClean="0">
                <a:solidFill>
                  <a:srgbClr val="000000"/>
                </a:solidFill>
                <a:latin typeface="Titillium Web Bold"/>
              </a:rPr>
              <a:t>THE </a:t>
            </a:r>
            <a:r>
              <a:rPr lang="en-US" sz="5000" dirty="0">
                <a:solidFill>
                  <a:srgbClr val="000000"/>
                </a:solidFill>
                <a:latin typeface="Titillium Web Bold"/>
              </a:rPr>
              <a:t>END</a:t>
            </a:r>
          </a:p>
        </p:txBody>
      </p:sp>
      <p:sp>
        <p:nvSpPr>
          <p:cNvPr id="20" name="TextBox 19">
            <a:extLst>
              <a:ext uri="{FF2B5EF4-FFF2-40B4-BE49-F238E27FC236}">
                <a16:creationId xmlns:a16="http://schemas.microsoft.com/office/drawing/2014/main" id="{85563FD8-3472-4A73-A442-73EEF57A40E4}"/>
              </a:ext>
            </a:extLst>
          </p:cNvPr>
          <p:cNvSpPr txBox="1"/>
          <p:nvPr/>
        </p:nvSpPr>
        <p:spPr>
          <a:xfrm>
            <a:off x="4885766" y="4533900"/>
            <a:ext cx="9973233" cy="1938992"/>
          </a:xfrm>
          <a:prstGeom prst="rect">
            <a:avLst/>
          </a:prstGeom>
          <a:noFill/>
        </p:spPr>
        <p:txBody>
          <a:bodyPr wrap="square">
            <a:spAutoFit/>
          </a:bodyPr>
          <a:lstStyle/>
          <a:p>
            <a:r>
              <a:rPr lang="en-IN" sz="12000" dirty="0">
                <a:latin typeface="Titillium Web Regular Bold" panose="020B0604020202020204" charset="0"/>
              </a:rPr>
              <a:t>THANK YOU</a:t>
            </a:r>
          </a:p>
        </p:txBody>
      </p:sp>
      <p:pic>
        <p:nvPicPr>
          <p:cNvPr id="22" name="Picture 21">
            <a:extLst>
              <a:ext uri="{FF2B5EF4-FFF2-40B4-BE49-F238E27FC236}">
                <a16:creationId xmlns:a16="http://schemas.microsoft.com/office/drawing/2014/main" id="{0718A630-540B-4C23-B7C2-F5E56B59D962}"/>
              </a:ext>
            </a:extLst>
          </p:cNvPr>
          <p:cNvPicPr>
            <a:picLocks noChangeAspect="1"/>
          </p:cNvPicPr>
          <p:nvPr/>
        </p:nvPicPr>
        <p:blipFill>
          <a:blip r:embed="rId4"/>
          <a:stretch>
            <a:fillRect/>
          </a:stretch>
        </p:blipFill>
        <p:spPr>
          <a:xfrm>
            <a:off x="16971111" y="8953500"/>
            <a:ext cx="1301488" cy="1301488"/>
          </a:xfrm>
          <a:prstGeom prst="rect">
            <a:avLst/>
          </a:prstGeom>
        </p:spPr>
      </p:pic>
      <p:pic>
        <p:nvPicPr>
          <p:cNvPr id="24" name="Picture 23">
            <a:extLst>
              <a:ext uri="{FF2B5EF4-FFF2-40B4-BE49-F238E27FC236}">
                <a16:creationId xmlns:a16="http://schemas.microsoft.com/office/drawing/2014/main" id="{506F6961-F236-4FEC-871B-4A3648C64A2B}"/>
              </a:ext>
            </a:extLst>
          </p:cNvPr>
          <p:cNvPicPr>
            <a:picLocks noChangeAspect="1"/>
          </p:cNvPicPr>
          <p:nvPr/>
        </p:nvPicPr>
        <p:blipFill>
          <a:blip r:embed="rId5"/>
          <a:stretch>
            <a:fillRect/>
          </a:stretch>
        </p:blipFill>
        <p:spPr>
          <a:xfrm>
            <a:off x="51564" y="6819900"/>
            <a:ext cx="5791219" cy="5791219"/>
          </a:xfrm>
          <a:prstGeom prst="rect">
            <a:avLst/>
          </a:prstGeom>
        </p:spPr>
      </p:pic>
    </p:spTree>
    <p:extLst>
      <p:ext uri="{BB962C8B-B14F-4D97-AF65-F5344CB8AC3E}">
        <p14:creationId xmlns:p14="http://schemas.microsoft.com/office/powerpoint/2010/main" val="38898144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8758758" y="15170"/>
            <a:ext cx="9503302" cy="10241490"/>
            <a:chOff x="0" y="0"/>
            <a:chExt cx="6350000" cy="7110730"/>
          </a:xfrm>
        </p:grpSpPr>
        <p:sp>
          <p:nvSpPr>
            <p:cNvPr id="3" name="Freeform 3"/>
            <p:cNvSpPr/>
            <p:nvPr/>
          </p:nvSpPr>
          <p:spPr>
            <a:xfrm>
              <a:off x="0" y="0"/>
              <a:ext cx="6350000" cy="7110730"/>
            </a:xfrm>
            <a:custGeom>
              <a:avLst/>
              <a:gdLst/>
              <a:ahLst/>
              <a:cxnLst/>
              <a:rect l="l" t="t" r="r" b="b"/>
              <a:pathLst>
                <a:path w="6350000" h="7110730">
                  <a:moveTo>
                    <a:pt x="6350000" y="4700270"/>
                  </a:moveTo>
                  <a:lnTo>
                    <a:pt x="0" y="7110730"/>
                  </a:lnTo>
                  <a:lnTo>
                    <a:pt x="0" y="2410460"/>
                  </a:lnTo>
                  <a:lnTo>
                    <a:pt x="6350000" y="0"/>
                  </a:lnTo>
                  <a:close/>
                </a:path>
              </a:pathLst>
            </a:custGeom>
            <a:blipFill>
              <a:blip r:embed="rId2"/>
              <a:stretch>
                <a:fillRect t="-10263" b="-23521"/>
              </a:stretch>
            </a:blipFill>
          </p:spPr>
        </p:sp>
      </p:grpSp>
      <p:grpSp>
        <p:nvGrpSpPr>
          <p:cNvPr id="4" name="Group 4"/>
          <p:cNvGrpSpPr/>
          <p:nvPr/>
        </p:nvGrpSpPr>
        <p:grpSpPr>
          <a:xfrm rot="-5400000">
            <a:off x="7327096" y="-647964"/>
            <a:ext cx="3581928" cy="18288000"/>
            <a:chOff x="-1973579" y="891047"/>
            <a:chExt cx="6606091" cy="33728258"/>
          </a:xfrm>
        </p:grpSpPr>
        <p:sp>
          <p:nvSpPr>
            <p:cNvPr id="5" name="Freeform 5"/>
            <p:cNvSpPr/>
            <p:nvPr/>
          </p:nvSpPr>
          <p:spPr>
            <a:xfrm>
              <a:off x="-1973579" y="891047"/>
              <a:ext cx="6606091" cy="33728258"/>
            </a:xfrm>
            <a:custGeom>
              <a:avLst/>
              <a:gdLst/>
              <a:ahLst/>
              <a:cxnLst/>
              <a:rect l="l" t="t" r="r" b="b"/>
              <a:pathLst>
                <a:path w="6606091" h="33728258">
                  <a:moveTo>
                    <a:pt x="6606091" y="33728258"/>
                  </a:moveTo>
                  <a:lnTo>
                    <a:pt x="0" y="33728258"/>
                  </a:lnTo>
                  <a:lnTo>
                    <a:pt x="0" y="0"/>
                  </a:lnTo>
                  <a:lnTo>
                    <a:pt x="6606091" y="33728258"/>
                  </a:lnTo>
                  <a:close/>
                </a:path>
              </a:pathLst>
            </a:custGeom>
            <a:solidFill>
              <a:srgbClr val="000000"/>
            </a:solidFill>
          </p:spPr>
        </p:sp>
      </p:grpSp>
      <p:sp>
        <p:nvSpPr>
          <p:cNvPr id="6" name="AutoShape 6"/>
          <p:cNvSpPr/>
          <p:nvPr/>
        </p:nvSpPr>
        <p:spPr>
          <a:xfrm>
            <a:off x="10801765" y="9863583"/>
            <a:ext cx="6117877" cy="15170"/>
          </a:xfrm>
          <a:prstGeom prst="rect">
            <a:avLst/>
          </a:prstGeom>
          <a:solidFill>
            <a:srgbClr val="C8EF4F"/>
          </a:solidFill>
        </p:spPr>
      </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10800000" flipH="1" flipV="1">
            <a:off x="16002000" y="7581900"/>
            <a:ext cx="1835285" cy="2161476"/>
          </a:xfrm>
          <a:prstGeom prst="rect">
            <a:avLst/>
          </a:prstGeom>
        </p:spPr>
      </p:pic>
      <p:grpSp>
        <p:nvGrpSpPr>
          <p:cNvPr id="8" name="Group 8"/>
          <p:cNvGrpSpPr/>
          <p:nvPr/>
        </p:nvGrpSpPr>
        <p:grpSpPr>
          <a:xfrm>
            <a:off x="585338" y="583079"/>
            <a:ext cx="7825844" cy="6465421"/>
            <a:chOff x="0" y="-114300"/>
            <a:chExt cx="10434459" cy="6683971"/>
          </a:xfrm>
        </p:grpSpPr>
        <p:sp>
          <p:nvSpPr>
            <p:cNvPr id="9" name="TextBox 9"/>
            <p:cNvSpPr txBox="1"/>
            <p:nvPr/>
          </p:nvSpPr>
          <p:spPr>
            <a:xfrm>
              <a:off x="0" y="2065829"/>
              <a:ext cx="10434459" cy="4503842"/>
            </a:xfrm>
            <a:prstGeom prst="rect">
              <a:avLst/>
            </a:prstGeom>
          </p:spPr>
          <p:txBody>
            <a:bodyPr lIns="0" tIns="0" rIns="0" bIns="0" rtlCol="0" anchor="t">
              <a:spAutoFit/>
            </a:bodyPr>
            <a:lstStyle/>
            <a:p>
              <a:pPr marL="0" lvl="0" indent="0">
                <a:lnSpc>
                  <a:spcPts val="4543"/>
                </a:lnSpc>
              </a:pPr>
              <a:r>
                <a:rPr lang="en-US" sz="3029" dirty="0">
                  <a:solidFill>
                    <a:srgbClr val="000000"/>
                  </a:solidFill>
                  <a:latin typeface="Titillium Web Regular Bold"/>
                </a:rPr>
                <a:t>For next quarter, our goal Is to strengthen our branding to differentiate ourselves from the competition. This will involve targeted social media campaigns and additional market research. We will also partner up </a:t>
              </a:r>
              <a:r>
                <a:rPr lang="en-US" sz="3029" dirty="0">
                  <a:solidFill>
                    <a:srgbClr val="000000"/>
                  </a:solidFill>
                  <a:latin typeface="Arimo Bold"/>
                </a:rPr>
                <a:t>with  more schools to work with their student athletes.</a:t>
              </a:r>
            </a:p>
          </p:txBody>
        </p:sp>
        <p:sp>
          <p:nvSpPr>
            <p:cNvPr id="10" name="TextBox 10"/>
            <p:cNvSpPr txBox="1"/>
            <p:nvPr/>
          </p:nvSpPr>
          <p:spPr>
            <a:xfrm>
              <a:off x="0" y="-114300"/>
              <a:ext cx="10434459" cy="1103688"/>
            </a:xfrm>
            <a:prstGeom prst="rect">
              <a:avLst/>
            </a:prstGeom>
          </p:spPr>
          <p:txBody>
            <a:bodyPr lIns="0" tIns="0" rIns="0" bIns="0" rtlCol="0" anchor="t">
              <a:spAutoFit/>
            </a:bodyPr>
            <a:lstStyle/>
            <a:p>
              <a:pPr marL="0" lvl="0" indent="0" algn="just">
                <a:lnSpc>
                  <a:spcPts val="9096"/>
                </a:lnSpc>
                <a:spcBef>
                  <a:spcPct val="0"/>
                </a:spcBef>
              </a:pPr>
              <a:r>
                <a:rPr lang="en-US" sz="5000" dirty="0">
                  <a:solidFill>
                    <a:srgbClr val="000000"/>
                  </a:solidFill>
                  <a:latin typeface="Titillium Web Bold"/>
                </a:rPr>
                <a:t>Our Future Plans</a:t>
              </a: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7483" y="-7651415"/>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p>
          </p:txBody>
        </p:sp>
      </p:grpSp>
      <p:sp>
        <p:nvSpPr>
          <p:cNvPr id="7" name="TextBox 7"/>
          <p:cNvSpPr txBox="1"/>
          <p:nvPr/>
        </p:nvSpPr>
        <p:spPr>
          <a:xfrm>
            <a:off x="685800" y="3822290"/>
            <a:ext cx="18371901" cy="5629746"/>
          </a:xfrm>
          <a:prstGeom prst="rect">
            <a:avLst/>
          </a:prstGeom>
        </p:spPr>
        <p:txBody>
          <a:bodyPr wrap="square" lIns="0" tIns="0" rIns="0" bIns="0" rtlCol="0" anchor="t">
            <a:spAutoFit/>
          </a:bodyPr>
          <a:lstStyle/>
          <a:p>
            <a:pPr marL="742950" indent="-742950" fontAlgn="base">
              <a:buFont typeface="Wingdings" panose="05000000000000000000" pitchFamily="2" charset="2"/>
              <a:buChar char="§"/>
            </a:pPr>
            <a:r>
              <a:rPr lang="en-US" sz="3500" b="1" dirty="0">
                <a:latin typeface="Titillium Web Regular Bold" panose="020B0604020202020204" charset="0"/>
                <a:cs typeface="Times New Roman" panose="02020603050405020304" pitchFamily="18" charset="0"/>
              </a:rPr>
              <a:t>Introduction</a:t>
            </a:r>
          </a:p>
          <a:p>
            <a:pPr marL="742950" indent="-742950" fontAlgn="base">
              <a:buFont typeface="Wingdings" panose="05000000000000000000" pitchFamily="2" charset="2"/>
              <a:buChar char="§"/>
            </a:pPr>
            <a:r>
              <a:rPr lang="en-US" sz="3500" b="1" dirty="0">
                <a:latin typeface="Titillium Web Regular Bold" panose="020B0604020202020204" charset="0"/>
                <a:cs typeface="Times New Roman" panose="02020603050405020304" pitchFamily="18" charset="0"/>
              </a:rPr>
              <a:t>Objective</a:t>
            </a:r>
          </a:p>
          <a:p>
            <a:pPr marL="742950" indent="-742950" fontAlgn="base">
              <a:buFont typeface="Wingdings" panose="05000000000000000000" pitchFamily="2" charset="2"/>
              <a:buChar char="§"/>
            </a:pPr>
            <a:r>
              <a:rPr lang="en-US" sz="3500" b="1" dirty="0">
                <a:latin typeface="Titillium Web Regular Bold" panose="020B0604020202020204" charset="0"/>
                <a:cs typeface="Times New Roman" panose="02020603050405020304" pitchFamily="18" charset="0"/>
              </a:rPr>
              <a:t>Project Scope</a:t>
            </a:r>
          </a:p>
          <a:p>
            <a:pPr marL="742950" indent="-742950" fontAlgn="base">
              <a:buFont typeface="Wingdings" panose="05000000000000000000" pitchFamily="2" charset="2"/>
              <a:buChar char="§"/>
            </a:pPr>
            <a:r>
              <a:rPr lang="en-US" sz="3500" b="1" dirty="0">
                <a:latin typeface="Titillium Web Regular Bold" panose="020B0604020202020204" charset="0"/>
                <a:cs typeface="Times New Roman" panose="02020603050405020304" pitchFamily="18" charset="0"/>
              </a:rPr>
              <a:t>Problem System</a:t>
            </a:r>
          </a:p>
          <a:p>
            <a:pPr marL="742950" indent="-742950" fontAlgn="base">
              <a:buFont typeface="Wingdings" panose="05000000000000000000" pitchFamily="2" charset="2"/>
              <a:buChar char="§"/>
            </a:pPr>
            <a:r>
              <a:rPr lang="en-US" sz="3500" b="1" dirty="0">
                <a:latin typeface="Titillium Web Regular Bold" panose="020B0604020202020204" charset="0"/>
                <a:cs typeface="Times New Roman" panose="02020603050405020304" pitchFamily="18" charset="0"/>
              </a:rPr>
              <a:t>Limitation of Existing System</a:t>
            </a:r>
          </a:p>
          <a:p>
            <a:pPr marL="742950" indent="-742950" fontAlgn="base">
              <a:buFont typeface="Wingdings" panose="05000000000000000000" pitchFamily="2" charset="2"/>
              <a:buChar char="§"/>
            </a:pPr>
            <a:r>
              <a:rPr lang="en-US" sz="3500" b="1" dirty="0">
                <a:latin typeface="Titillium Web Regular Bold" panose="020B0604020202020204" charset="0"/>
                <a:cs typeface="Times New Roman" panose="02020603050405020304" pitchFamily="18" charset="0"/>
              </a:rPr>
              <a:t>Hardware and Software Specification</a:t>
            </a:r>
          </a:p>
          <a:p>
            <a:pPr marL="742950" indent="-742950" fontAlgn="base">
              <a:buFont typeface="Wingdings" panose="05000000000000000000" pitchFamily="2" charset="2"/>
              <a:buChar char="§"/>
            </a:pPr>
            <a:r>
              <a:rPr lang="en-US" sz="3500" b="1" dirty="0">
                <a:latin typeface="Titillium Web Regular Bold" panose="020B0604020202020204" charset="0"/>
                <a:cs typeface="Times New Roman" panose="02020603050405020304" pitchFamily="18" charset="0"/>
              </a:rPr>
              <a:t>Flow Chart</a:t>
            </a:r>
          </a:p>
          <a:p>
            <a:pPr marL="742950" indent="-742950" fontAlgn="base">
              <a:buFont typeface="Wingdings" panose="05000000000000000000" pitchFamily="2" charset="2"/>
              <a:buChar char="§"/>
            </a:pPr>
            <a:r>
              <a:rPr lang="en-US" sz="3500" b="1" dirty="0" smtClean="0">
                <a:latin typeface="Titillium Web Regular Bold" panose="020B0604020202020204" charset="0"/>
                <a:cs typeface="Times New Roman" panose="02020603050405020304" pitchFamily="18" charset="0"/>
              </a:rPr>
              <a:t>Timeline</a:t>
            </a:r>
            <a:endParaRPr lang="en-US" sz="3500" b="1" dirty="0">
              <a:latin typeface="Titillium Web Regular Bold" panose="020B0604020202020204" charset="0"/>
              <a:cs typeface="Times New Roman" panose="02020603050405020304" pitchFamily="18" charset="0"/>
            </a:endParaRPr>
          </a:p>
          <a:p>
            <a:pPr marL="742950" indent="-742950" fontAlgn="base">
              <a:buFont typeface="Wingdings" panose="05000000000000000000" pitchFamily="2" charset="2"/>
              <a:buChar char="§"/>
            </a:pPr>
            <a:r>
              <a:rPr lang="en-US" sz="3500" b="1" dirty="0">
                <a:latin typeface="Titillium Web Regular Bold" panose="020B0604020202020204" charset="0"/>
                <a:cs typeface="Times New Roman" panose="02020603050405020304" pitchFamily="18" charset="0"/>
              </a:rPr>
              <a:t>Team Presentation</a:t>
            </a:r>
          </a:p>
          <a:p>
            <a:pPr>
              <a:lnSpc>
                <a:spcPts val="6144"/>
              </a:lnSpc>
              <a:spcBef>
                <a:spcPct val="0"/>
              </a:spcBef>
            </a:pPr>
            <a:endParaRPr lang="en-US" sz="3500" b="1" spc="219" dirty="0">
              <a:solidFill>
                <a:srgbClr val="000000"/>
              </a:solidFill>
              <a:effectLst>
                <a:outerShdw blurRad="38100" dist="38100" dir="2700000" algn="tl">
                  <a:srgbClr val="000000">
                    <a:alpha val="43137"/>
                  </a:srgbClr>
                </a:outerShdw>
              </a:effectLst>
              <a:latin typeface="Titillium Web Regular Bold" panose="020B0604020202020204" charset="0"/>
              <a:cs typeface="Times New Roman" panose="02020603050405020304" pitchFamily="18" charset="0"/>
            </a:endParaRPr>
          </a:p>
        </p:txBody>
      </p:sp>
      <p:grpSp>
        <p:nvGrpSpPr>
          <p:cNvPr id="13" name="Group 13"/>
          <p:cNvGrpSpPr/>
          <p:nvPr/>
        </p:nvGrpSpPr>
        <p:grpSpPr>
          <a:xfrm>
            <a:off x="9518969"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a:endParaRPr>
            </a:p>
          </p:txBody>
        </p:sp>
        <p:sp>
          <p:nvSpPr>
            <p:cNvPr id="15" name="TextBox 15"/>
            <p:cNvSpPr txBox="1"/>
            <p:nvPr/>
          </p:nvSpPr>
          <p:spPr>
            <a:xfrm>
              <a:off x="476655" y="-472283"/>
              <a:ext cx="10797097" cy="1363191"/>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Bold"/>
                </a:rPr>
                <a:t>About Us</a:t>
              </a:r>
            </a:p>
          </p:txBody>
        </p:sp>
      </p:grpSp>
      <p:grpSp>
        <p:nvGrpSpPr>
          <p:cNvPr id="16" name="Group 16"/>
          <p:cNvGrpSpPr/>
          <p:nvPr/>
        </p:nvGrpSpPr>
        <p:grpSpPr>
          <a:xfrm rot="-5400000" flipH="1">
            <a:off x="8059794" y="-8041102"/>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flipH="1" flipV="1">
            <a:off x="15816127" y="324162"/>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869954" y="410477"/>
            <a:ext cx="1730547" cy="1169551"/>
          </a:xfrm>
          <a:prstGeom prst="rect">
            <a:avLst/>
          </a:prstGeom>
          <a:noFill/>
        </p:spPr>
        <p:txBody>
          <a:bodyPr wrap="square">
            <a:spAutoFit/>
          </a:bodyPr>
          <a:lstStyle/>
          <a:p>
            <a:r>
              <a:rPr lang="en-IN" sz="7000" dirty="0">
                <a:solidFill>
                  <a:schemeClr val="bg1"/>
                </a:solidFill>
                <a:latin typeface="Titillium Web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228600" y="949661"/>
            <a:ext cx="6436851" cy="2136482"/>
          </a:xfrm>
          <a:prstGeom prst="rect">
            <a:avLst/>
          </a:prstGeom>
          <a:noFill/>
        </p:spPr>
        <p:txBody>
          <a:bodyPr wrap="square">
            <a:spAutoFit/>
          </a:bodyPr>
          <a:lstStyle/>
          <a:p>
            <a:pPr>
              <a:lnSpc>
                <a:spcPts val="8787"/>
              </a:lnSpc>
              <a:spcBef>
                <a:spcPct val="0"/>
              </a:spcBef>
            </a:pPr>
            <a:r>
              <a:rPr lang="en-US" sz="5000" dirty="0">
                <a:solidFill>
                  <a:srgbClr val="000000"/>
                </a:solidFill>
                <a:latin typeface="Titillium Web Bold"/>
              </a:rPr>
              <a:t>AGENDA</a:t>
            </a:r>
          </a:p>
          <a:p>
            <a:pPr>
              <a:lnSpc>
                <a:spcPts val="8787"/>
              </a:lnSpc>
              <a:spcBef>
                <a:spcPct val="0"/>
              </a:spcBef>
            </a:pPr>
            <a:endParaRPr lang="en-US" sz="1800" dirty="0">
              <a:solidFill>
                <a:srgbClr val="000000"/>
              </a:solidFill>
              <a:effectLst>
                <a:outerShdw blurRad="38100" dist="38100" dir="2700000" algn="tl">
                  <a:srgbClr val="000000">
                    <a:alpha val="43137"/>
                  </a:srgbClr>
                </a:outerShdw>
              </a:effectLst>
              <a:latin typeface="Titillium Web Bold"/>
            </a:endParaRPr>
          </a:p>
        </p:txBody>
      </p:sp>
      <p:pic>
        <p:nvPicPr>
          <p:cNvPr id="19" name="Picture 18">
            <a:extLst>
              <a:ext uri="{FF2B5EF4-FFF2-40B4-BE49-F238E27FC236}">
                <a16:creationId xmlns:a16="http://schemas.microsoft.com/office/drawing/2014/main" id="{A77A7F9F-D37F-40CF-B80C-56A431B4A795}"/>
              </a:ext>
            </a:extLst>
          </p:cNvPr>
          <p:cNvPicPr>
            <a:picLocks noChangeAspect="1"/>
          </p:cNvPicPr>
          <p:nvPr/>
        </p:nvPicPr>
        <p:blipFill>
          <a:blip r:embed="rId4"/>
          <a:stretch>
            <a:fillRect/>
          </a:stretch>
        </p:blipFill>
        <p:spPr>
          <a:xfrm>
            <a:off x="16971111" y="8953500"/>
            <a:ext cx="1301488" cy="1301488"/>
          </a:xfrm>
          <a:prstGeom prst="rect">
            <a:avLst/>
          </a:prstGeom>
        </p:spPr>
      </p:pic>
    </p:spTree>
    <p:extLst>
      <p:ext uri="{BB962C8B-B14F-4D97-AF65-F5344CB8AC3E}">
        <p14:creationId xmlns:p14="http://schemas.microsoft.com/office/powerpoint/2010/main" val="232835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7483" y="-7651415"/>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p>
          </p:txBody>
        </p:sp>
      </p:grpSp>
      <p:grpSp>
        <p:nvGrpSpPr>
          <p:cNvPr id="6" name="Group 6"/>
          <p:cNvGrpSpPr/>
          <p:nvPr/>
        </p:nvGrpSpPr>
        <p:grpSpPr>
          <a:xfrm>
            <a:off x="228600" y="3399449"/>
            <a:ext cx="16612046" cy="4844700"/>
            <a:chOff x="0" y="-1070571"/>
            <a:chExt cx="22702944" cy="8532791"/>
          </a:xfrm>
        </p:grpSpPr>
        <p:sp>
          <p:nvSpPr>
            <p:cNvPr id="7" name="TextBox 7"/>
            <p:cNvSpPr txBox="1"/>
            <p:nvPr/>
          </p:nvSpPr>
          <p:spPr>
            <a:xfrm>
              <a:off x="19221" y="-1070571"/>
              <a:ext cx="22683723" cy="1331473"/>
            </a:xfrm>
            <a:prstGeom prst="rect">
              <a:avLst/>
            </a:prstGeom>
          </p:spPr>
          <p:txBody>
            <a:bodyPr lIns="0" tIns="0" rIns="0" bIns="0" rtlCol="0" anchor="t">
              <a:spAutoFit/>
            </a:bodyPr>
            <a:lstStyle/>
            <a:p>
              <a:pPr marL="857250" indent="-857250">
                <a:lnSpc>
                  <a:spcPts val="6144"/>
                </a:lnSpc>
                <a:spcBef>
                  <a:spcPct val="0"/>
                </a:spcBef>
                <a:buFont typeface="+mj-lt"/>
                <a:buAutoNum type="romanUcPeriod"/>
              </a:pPr>
              <a:r>
                <a:rPr lang="en-IN" sz="4000" b="1" dirty="0" smtClean="0">
                  <a:latin typeface="Titillium Web Regular Bold" panose="020B0604020202020204" charset="0"/>
                  <a:cs typeface="Times New Roman" panose="02020603050405020304" pitchFamily="18" charset="0"/>
                </a:rPr>
                <a:t>Organization Overview</a:t>
              </a:r>
              <a:endParaRPr lang="en-US" sz="4000" b="1" spc="219" dirty="0">
                <a:solidFill>
                  <a:srgbClr val="000000"/>
                </a:solidFill>
                <a:latin typeface="Titillium Web Regular Bold" panose="020B0604020202020204" charset="0"/>
                <a:cs typeface="Times New Roman" panose="02020603050405020304" pitchFamily="18" charset="0"/>
              </a:endParaRPr>
            </a:p>
          </p:txBody>
        </p:sp>
        <p:sp>
          <p:nvSpPr>
            <p:cNvPr id="8" name="TextBox 8"/>
            <p:cNvSpPr txBox="1"/>
            <p:nvPr/>
          </p:nvSpPr>
          <p:spPr>
            <a:xfrm>
              <a:off x="0" y="932027"/>
              <a:ext cx="22683722" cy="6530193"/>
            </a:xfrm>
            <a:prstGeom prst="rect">
              <a:avLst/>
            </a:prstGeom>
          </p:spPr>
          <p:txBody>
            <a:bodyPr wrap="square" lIns="0" tIns="0" rIns="0" bIns="0" rtlCol="0" anchor="t">
              <a:spAutoFit/>
            </a:bodyPr>
            <a:lstStyle/>
            <a:p>
              <a:pPr algn="just">
                <a:lnSpc>
                  <a:spcPts val="4332"/>
                </a:lnSpc>
              </a:pPr>
              <a:r>
                <a:rPr lang="en-US" sz="4400" dirty="0"/>
                <a:t>The Gym </a:t>
              </a:r>
              <a:r>
                <a:rPr lang="en-US" sz="4400" dirty="0" smtClean="0"/>
                <a:t>and Fitness </a:t>
              </a:r>
              <a:r>
                <a:rPr lang="en-US" sz="4400" dirty="0"/>
                <a:t>requires a system that will handle all the necessary and minute details easily and proper database security accordingly to the user. They requires software, which will store data about members, employees, products, payroll, receipts of members </a:t>
              </a:r>
              <a:r>
                <a:rPr lang="en-US" sz="4400" dirty="0" err="1"/>
                <a:t>etc</a:t>
              </a:r>
              <a:r>
                <a:rPr lang="en-US" sz="4400" dirty="0"/>
                <a:t> &amp; all transactions that occur in Gym and lock-up with graphical user interface(GUI). </a:t>
              </a:r>
              <a:endParaRPr lang="en-US" sz="4400" dirty="0">
                <a:solidFill>
                  <a:srgbClr val="000000"/>
                </a:solidFill>
                <a:latin typeface="Titillium Web Regular" panose="00000500000000000000" charset="0"/>
              </a:endParaRPr>
            </a:p>
          </p:txBody>
        </p:sp>
      </p:grpSp>
      <p:grpSp>
        <p:nvGrpSpPr>
          <p:cNvPr id="13" name="Group 13"/>
          <p:cNvGrpSpPr/>
          <p:nvPr/>
        </p:nvGrpSpPr>
        <p:grpSpPr>
          <a:xfrm>
            <a:off x="9518969"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a:endParaRPr>
            </a:p>
          </p:txBody>
        </p:sp>
        <p:sp>
          <p:nvSpPr>
            <p:cNvPr id="15" name="TextBox 15"/>
            <p:cNvSpPr txBox="1"/>
            <p:nvPr/>
          </p:nvSpPr>
          <p:spPr>
            <a:xfrm>
              <a:off x="476655" y="-472283"/>
              <a:ext cx="10797097" cy="1363191"/>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Bold"/>
                </a:rPr>
                <a:t>About Us</a:t>
              </a:r>
            </a:p>
          </p:txBody>
        </p:sp>
      </p:grpSp>
      <p:grpSp>
        <p:nvGrpSpPr>
          <p:cNvPr id="16" name="Group 16"/>
          <p:cNvGrpSpPr/>
          <p:nvPr/>
        </p:nvGrpSpPr>
        <p:grpSpPr>
          <a:xfrm rot="-5400000" flipH="1">
            <a:off x="8059794" y="-8041102"/>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rot="10800000" flipH="1" flipV="1">
            <a:off x="15816127" y="324162"/>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869954" y="410477"/>
            <a:ext cx="1730547" cy="1169551"/>
          </a:xfrm>
          <a:prstGeom prst="rect">
            <a:avLst/>
          </a:prstGeom>
          <a:noFill/>
        </p:spPr>
        <p:txBody>
          <a:bodyPr wrap="square">
            <a:spAutoFit/>
          </a:bodyPr>
          <a:lstStyle/>
          <a:p>
            <a:r>
              <a:rPr lang="en-IN" sz="7000" dirty="0">
                <a:solidFill>
                  <a:schemeClr val="bg1"/>
                </a:solidFill>
                <a:latin typeface="Titillium Web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4054" y="726788"/>
            <a:ext cx="6436851" cy="3477875"/>
          </a:xfrm>
          <a:prstGeom prst="rect">
            <a:avLst/>
          </a:prstGeom>
          <a:noFill/>
        </p:spPr>
        <p:txBody>
          <a:bodyPr wrap="square">
            <a:spAutoFit/>
          </a:bodyPr>
          <a:lstStyle/>
          <a:p>
            <a:pPr>
              <a:lnSpc>
                <a:spcPts val="8787"/>
              </a:lnSpc>
              <a:spcBef>
                <a:spcPct val="0"/>
              </a:spcBef>
            </a:pPr>
            <a:r>
              <a:rPr lang="en-US" sz="5000" dirty="0" smtClean="0">
                <a:solidFill>
                  <a:srgbClr val="000000"/>
                </a:solidFill>
                <a:effectLst>
                  <a:outerShdw blurRad="38100" dist="38100" dir="2700000" algn="tl">
                    <a:srgbClr val="000000">
                      <a:alpha val="43137"/>
                    </a:srgbClr>
                  </a:outerShdw>
                </a:effectLst>
                <a:latin typeface="Titillium Web Bold"/>
              </a:rPr>
              <a:t>1. INTRODUCTION</a:t>
            </a:r>
          </a:p>
          <a:p>
            <a:pPr>
              <a:lnSpc>
                <a:spcPts val="8787"/>
              </a:lnSpc>
              <a:spcBef>
                <a:spcPct val="0"/>
              </a:spcBef>
            </a:pPr>
            <a:endParaRPr lang="en-US" sz="5000" dirty="0">
              <a:solidFill>
                <a:srgbClr val="000000"/>
              </a:solidFill>
              <a:effectLst>
                <a:outerShdw blurRad="38100" dist="38100" dir="2700000" algn="tl">
                  <a:srgbClr val="000000">
                    <a:alpha val="43137"/>
                  </a:srgbClr>
                </a:outerShdw>
              </a:effectLst>
              <a:latin typeface="Titillium Web Bold"/>
            </a:endParaRPr>
          </a:p>
          <a:p>
            <a:pPr>
              <a:lnSpc>
                <a:spcPts val="8787"/>
              </a:lnSpc>
              <a:spcBef>
                <a:spcPct val="0"/>
              </a:spcBef>
            </a:pPr>
            <a:endParaRPr lang="en-US" sz="1800" dirty="0">
              <a:solidFill>
                <a:srgbClr val="000000"/>
              </a:solidFill>
              <a:effectLst>
                <a:outerShdw blurRad="38100" dist="38100" dir="2700000" algn="tl">
                  <a:srgbClr val="000000">
                    <a:alpha val="43137"/>
                  </a:srgbClr>
                </a:outerShdw>
              </a:effectLst>
              <a:latin typeface="Titillium Web Bold"/>
            </a:endParaRPr>
          </a:p>
        </p:txBody>
      </p:sp>
      <p:pic>
        <p:nvPicPr>
          <p:cNvPr id="22" name="Picture 21">
            <a:extLst>
              <a:ext uri="{FF2B5EF4-FFF2-40B4-BE49-F238E27FC236}">
                <a16:creationId xmlns:a16="http://schemas.microsoft.com/office/drawing/2014/main" id="{7BA8E666-DD14-448D-AD35-633D6C2E70F3}"/>
              </a:ext>
            </a:extLst>
          </p:cNvPr>
          <p:cNvPicPr>
            <a:picLocks noChangeAspect="1"/>
          </p:cNvPicPr>
          <p:nvPr/>
        </p:nvPicPr>
        <p:blipFill>
          <a:blip r:embed="rId4"/>
          <a:stretch>
            <a:fillRect/>
          </a:stretch>
        </p:blipFill>
        <p:spPr>
          <a:xfrm>
            <a:off x="16971111" y="8953500"/>
            <a:ext cx="1301488" cy="1301488"/>
          </a:xfrm>
          <a:prstGeom prst="rect">
            <a:avLst/>
          </a:prstGeom>
        </p:spPr>
      </p:pic>
    </p:spTree>
    <p:extLst>
      <p:ext uri="{BB962C8B-B14F-4D97-AF65-F5344CB8AC3E}">
        <p14:creationId xmlns:p14="http://schemas.microsoft.com/office/powerpoint/2010/main" val="41272918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7483" y="-7651415"/>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latin typeface="Titillium Web Regular Bold" panose="020B0604020202020204" charset="0"/>
              </a:endParaRPr>
            </a:p>
          </p:txBody>
        </p:sp>
      </p:grpSp>
      <p:grpSp>
        <p:nvGrpSpPr>
          <p:cNvPr id="13" name="Group 13"/>
          <p:cNvGrpSpPr/>
          <p:nvPr/>
        </p:nvGrpSpPr>
        <p:grpSpPr>
          <a:xfrm>
            <a:off x="9518969"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panose="020B0604020202020204" charset="0"/>
              </a:endParaRPr>
            </a:p>
          </p:txBody>
        </p:sp>
        <p:sp>
          <p:nvSpPr>
            <p:cNvPr id="15" name="TextBox 15"/>
            <p:cNvSpPr txBox="1"/>
            <p:nvPr/>
          </p:nvSpPr>
          <p:spPr>
            <a:xfrm>
              <a:off x="476655" y="-472283"/>
              <a:ext cx="10797098" cy="1450483"/>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Regular Bold" panose="020B0604020202020204" charset="0"/>
                </a:rPr>
                <a:t>About Us</a:t>
              </a:r>
            </a:p>
          </p:txBody>
        </p:sp>
      </p:grpSp>
      <p:grpSp>
        <p:nvGrpSpPr>
          <p:cNvPr id="16" name="Group 16"/>
          <p:cNvGrpSpPr/>
          <p:nvPr/>
        </p:nvGrpSpPr>
        <p:grpSpPr>
          <a:xfrm rot="-5400000" flipH="1">
            <a:off x="8059794" y="-8041102"/>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latin typeface="Titillium Web Regular Bold" panose="020B0604020202020204" charset="0"/>
              </a:endParaRPr>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flipH="1" flipV="1">
            <a:off x="15816127" y="324162"/>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869954" y="410477"/>
            <a:ext cx="1730547" cy="1169551"/>
          </a:xfrm>
          <a:prstGeom prst="rect">
            <a:avLst/>
          </a:prstGeom>
          <a:noFill/>
        </p:spPr>
        <p:txBody>
          <a:bodyPr wrap="square">
            <a:spAutoFit/>
          </a:bodyPr>
          <a:lstStyle/>
          <a:p>
            <a:r>
              <a:rPr lang="en-IN" sz="7000" dirty="0">
                <a:solidFill>
                  <a:schemeClr val="bg1"/>
                </a:solidFill>
                <a:latin typeface="Titillium Web Regular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312266" y="901591"/>
            <a:ext cx="6436851" cy="3264996"/>
          </a:xfrm>
          <a:prstGeom prst="rect">
            <a:avLst/>
          </a:prstGeom>
          <a:noFill/>
        </p:spPr>
        <p:txBody>
          <a:bodyPr wrap="square">
            <a:spAutoFit/>
          </a:bodyPr>
          <a:lstStyle/>
          <a:p>
            <a:pPr>
              <a:lnSpc>
                <a:spcPts val="8787"/>
              </a:lnSpc>
              <a:spcBef>
                <a:spcPct val="0"/>
              </a:spcBef>
            </a:pPr>
            <a:r>
              <a:rPr lang="en-US" sz="5000" dirty="0">
                <a:solidFill>
                  <a:srgbClr val="000000"/>
                </a:solidFill>
                <a:effectLst>
                  <a:outerShdw blurRad="38100" dist="38100" dir="2700000" algn="tl">
                    <a:srgbClr val="000000">
                      <a:alpha val="43137"/>
                    </a:srgbClr>
                  </a:outerShdw>
                </a:effectLst>
                <a:latin typeface="Titillium Web Regular Bold" panose="020B0604020202020204" charset="0"/>
              </a:rPr>
              <a:t>INTRODUCTION</a:t>
            </a:r>
          </a:p>
          <a:p>
            <a:pPr>
              <a:lnSpc>
                <a:spcPts val="8787"/>
              </a:lnSpc>
              <a:spcBef>
                <a:spcPct val="0"/>
              </a:spcBef>
            </a:pPr>
            <a:endParaRPr lang="en-US" sz="5000" dirty="0">
              <a:solidFill>
                <a:srgbClr val="000000"/>
              </a:solidFill>
              <a:effectLst>
                <a:outerShdw blurRad="38100" dist="38100" dir="2700000" algn="tl">
                  <a:srgbClr val="000000">
                    <a:alpha val="43137"/>
                  </a:srgbClr>
                </a:outerShdw>
              </a:effectLst>
              <a:latin typeface="Titillium Web Regular Bold" panose="020B0604020202020204" charset="0"/>
            </a:endParaRPr>
          </a:p>
          <a:p>
            <a:pPr>
              <a:lnSpc>
                <a:spcPts val="8787"/>
              </a:lnSpc>
              <a:spcBef>
                <a:spcPct val="0"/>
              </a:spcBef>
            </a:pPr>
            <a:endParaRPr lang="en-US" sz="1800" dirty="0">
              <a:solidFill>
                <a:srgbClr val="000000"/>
              </a:solidFill>
              <a:effectLst>
                <a:outerShdw blurRad="38100" dist="38100" dir="2700000" algn="tl">
                  <a:srgbClr val="000000">
                    <a:alpha val="43137"/>
                  </a:srgbClr>
                </a:outerShdw>
              </a:effectLst>
              <a:latin typeface="Titillium Web Regular Bold" panose="020B0604020202020204" charset="0"/>
            </a:endParaRPr>
          </a:p>
        </p:txBody>
      </p:sp>
      <p:sp>
        <p:nvSpPr>
          <p:cNvPr id="19" name="TextBox 7"/>
          <p:cNvSpPr txBox="1"/>
          <p:nvPr/>
        </p:nvSpPr>
        <p:spPr>
          <a:xfrm>
            <a:off x="505875" y="3399449"/>
            <a:ext cx="16631459" cy="740587"/>
          </a:xfrm>
          <a:prstGeom prst="rect">
            <a:avLst/>
          </a:prstGeom>
        </p:spPr>
        <p:txBody>
          <a:bodyPr wrap="square" lIns="0" tIns="0" rIns="0" bIns="0" rtlCol="0" anchor="t">
            <a:spAutoFit/>
          </a:bodyPr>
          <a:lstStyle/>
          <a:p>
            <a:pPr marL="857250" indent="-857250">
              <a:lnSpc>
                <a:spcPts val="6144"/>
              </a:lnSpc>
              <a:spcBef>
                <a:spcPct val="0"/>
              </a:spcBef>
              <a:buFont typeface="+mj-lt"/>
              <a:buAutoNum type="romanUcPeriod" startAt="2"/>
            </a:pPr>
            <a:r>
              <a:rPr lang="en-US" sz="4000" b="1" dirty="0" smtClean="0">
                <a:latin typeface="Titillium Web Regular Bold" panose="020B0604020202020204" charset="0"/>
                <a:cs typeface="Times New Roman" panose="02020603050405020304" pitchFamily="18" charset="0"/>
              </a:rPr>
              <a:t>Objective </a:t>
            </a:r>
            <a:r>
              <a:rPr lang="en-US" sz="4000" b="1" dirty="0">
                <a:latin typeface="Titillium Web Regular Bold" panose="020B0604020202020204" charset="0"/>
                <a:cs typeface="Times New Roman" panose="02020603050405020304" pitchFamily="18" charset="0"/>
              </a:rPr>
              <a:t>of the Project</a:t>
            </a:r>
            <a:endParaRPr lang="en-US" sz="4000" b="1" spc="219" dirty="0">
              <a:solidFill>
                <a:srgbClr val="000000"/>
              </a:solidFill>
              <a:latin typeface="Titillium Web Regular Bold" panose="020B0604020202020204" charset="0"/>
              <a:cs typeface="Times New Roman" panose="02020603050405020304" pitchFamily="18" charset="0"/>
            </a:endParaRPr>
          </a:p>
        </p:txBody>
      </p:sp>
      <p:sp>
        <p:nvSpPr>
          <p:cNvPr id="20" name="TextBox 8"/>
          <p:cNvSpPr txBox="1"/>
          <p:nvPr/>
        </p:nvSpPr>
        <p:spPr>
          <a:xfrm>
            <a:off x="505876" y="5000648"/>
            <a:ext cx="16631458" cy="3829895"/>
          </a:xfrm>
          <a:prstGeom prst="rect">
            <a:avLst/>
          </a:prstGeom>
        </p:spPr>
        <p:txBody>
          <a:bodyPr wrap="square" lIns="0" tIns="0" rIns="0" bIns="0" rtlCol="0" anchor="t">
            <a:spAutoFit/>
          </a:bodyPr>
          <a:lstStyle/>
          <a:p>
            <a:pPr marL="457200" indent="-457200">
              <a:lnSpc>
                <a:spcPts val="4332"/>
              </a:lnSpc>
              <a:buFont typeface="Wingdings" panose="05000000000000000000" pitchFamily="2" charset="2"/>
              <a:buChar char="§"/>
            </a:pPr>
            <a:r>
              <a:rPr lang="en-US" sz="3000" dirty="0">
                <a:latin typeface="Titillium Web Regular Bold" panose="020B0604020202020204" charset="0"/>
              </a:rPr>
              <a:t>The main objective of the project is to design and develop a user friendly system. </a:t>
            </a:r>
          </a:p>
          <a:p>
            <a:pPr marL="457200" indent="-457200">
              <a:lnSpc>
                <a:spcPts val="4332"/>
              </a:lnSpc>
              <a:buFont typeface="Wingdings" panose="05000000000000000000" pitchFamily="2" charset="2"/>
              <a:buChar char="§"/>
            </a:pPr>
            <a:r>
              <a:rPr lang="en-US" sz="3000" dirty="0">
                <a:latin typeface="Titillium Web Regular Bold" panose="020B0604020202020204" charset="0"/>
              </a:rPr>
              <a:t>Easy to use and efficient computerized system. </a:t>
            </a:r>
          </a:p>
          <a:p>
            <a:pPr marL="457200" indent="-457200">
              <a:lnSpc>
                <a:spcPts val="4332"/>
              </a:lnSpc>
              <a:buFont typeface="Wingdings" panose="05000000000000000000" pitchFamily="2" charset="2"/>
              <a:buChar char="§"/>
            </a:pPr>
            <a:r>
              <a:rPr lang="en-US" sz="3000" dirty="0">
                <a:latin typeface="Titillium Web Regular Bold" panose="020B0604020202020204" charset="0"/>
              </a:rPr>
              <a:t>To develop an accurate and flexible system, it will eliminate data redundancy. </a:t>
            </a:r>
          </a:p>
          <a:p>
            <a:pPr marL="457200" indent="-457200">
              <a:lnSpc>
                <a:spcPts val="4332"/>
              </a:lnSpc>
              <a:buFont typeface="Wingdings" panose="05000000000000000000" pitchFamily="2" charset="2"/>
              <a:buChar char="§"/>
            </a:pPr>
            <a:r>
              <a:rPr lang="en-US" sz="3000" dirty="0">
                <a:latin typeface="Titillium Web Regular Bold" panose="020B0604020202020204" charset="0"/>
              </a:rPr>
              <a:t>Computerization can be helpful as means of saving time &amp; money. </a:t>
            </a:r>
          </a:p>
          <a:p>
            <a:pPr marL="457200" indent="-457200">
              <a:lnSpc>
                <a:spcPts val="4332"/>
              </a:lnSpc>
              <a:buFont typeface="Wingdings" panose="05000000000000000000" pitchFamily="2" charset="2"/>
              <a:buChar char="§"/>
            </a:pPr>
            <a:r>
              <a:rPr lang="en-US" sz="3000" dirty="0">
                <a:latin typeface="Titillium Web Regular Bold" panose="020B0604020202020204" charset="0"/>
              </a:rPr>
              <a:t>To provide better graphical user interface. </a:t>
            </a:r>
          </a:p>
          <a:p>
            <a:pPr marL="457200" indent="-457200">
              <a:lnSpc>
                <a:spcPts val="4332"/>
              </a:lnSpc>
              <a:buFont typeface="Wingdings" panose="05000000000000000000" pitchFamily="2" charset="2"/>
              <a:buChar char="§"/>
            </a:pPr>
            <a:r>
              <a:rPr lang="en-US" sz="3000" dirty="0">
                <a:latin typeface="Titillium Web Regular Bold" panose="020B0604020202020204" charset="0"/>
              </a:rPr>
              <a:t>Less chances of information leakage. </a:t>
            </a:r>
          </a:p>
          <a:p>
            <a:pPr marL="457200" indent="-457200">
              <a:lnSpc>
                <a:spcPts val="4332"/>
              </a:lnSpc>
              <a:buFont typeface="Wingdings" panose="05000000000000000000" pitchFamily="2" charset="2"/>
              <a:buChar char="§"/>
            </a:pPr>
            <a:r>
              <a:rPr lang="en-US" sz="3000" dirty="0">
                <a:latin typeface="Titillium Web Regular Bold" panose="020B0604020202020204" charset="0"/>
              </a:rPr>
              <a:t>Provides security to data by using login &amp; password</a:t>
            </a:r>
            <a:r>
              <a:rPr lang="en-US" sz="2500" dirty="0">
                <a:latin typeface="Titillium Web Regular Bold" panose="020B0604020202020204" charset="0"/>
              </a:rPr>
              <a:t>.</a:t>
            </a:r>
            <a:endParaRPr lang="en-US" sz="2500" dirty="0">
              <a:solidFill>
                <a:srgbClr val="000000"/>
              </a:solidFill>
              <a:latin typeface="Titillium Web Regular Bold" panose="020B0604020202020204" charset="0"/>
            </a:endParaRPr>
          </a:p>
        </p:txBody>
      </p:sp>
      <p:pic>
        <p:nvPicPr>
          <p:cNvPr id="22" name="Picture 21">
            <a:extLst>
              <a:ext uri="{FF2B5EF4-FFF2-40B4-BE49-F238E27FC236}">
                <a16:creationId xmlns:a16="http://schemas.microsoft.com/office/drawing/2014/main" id="{7BA8E666-DD14-448D-AD35-633D6C2E70F3}"/>
              </a:ext>
            </a:extLst>
          </p:cNvPr>
          <p:cNvPicPr>
            <a:picLocks noChangeAspect="1"/>
          </p:cNvPicPr>
          <p:nvPr/>
        </p:nvPicPr>
        <p:blipFill>
          <a:blip r:embed="rId4"/>
          <a:stretch>
            <a:fillRect/>
          </a:stretch>
        </p:blipFill>
        <p:spPr>
          <a:xfrm>
            <a:off x="16971111" y="8953500"/>
            <a:ext cx="1301488" cy="1301488"/>
          </a:xfrm>
          <a:prstGeom prst="rect">
            <a:avLst/>
          </a:prstGeom>
        </p:spPr>
      </p:pic>
    </p:spTree>
    <p:extLst>
      <p:ext uri="{BB962C8B-B14F-4D97-AF65-F5344CB8AC3E}">
        <p14:creationId xmlns:p14="http://schemas.microsoft.com/office/powerpoint/2010/main" val="1082387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7483" y="-7651415"/>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p>
          </p:txBody>
        </p:sp>
      </p:grpSp>
      <p:grpSp>
        <p:nvGrpSpPr>
          <p:cNvPr id="13" name="Group 13"/>
          <p:cNvGrpSpPr/>
          <p:nvPr/>
        </p:nvGrpSpPr>
        <p:grpSpPr>
          <a:xfrm>
            <a:off x="9518969"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a:endParaRPr>
            </a:p>
          </p:txBody>
        </p:sp>
        <p:sp>
          <p:nvSpPr>
            <p:cNvPr id="15" name="TextBox 15"/>
            <p:cNvSpPr txBox="1"/>
            <p:nvPr/>
          </p:nvSpPr>
          <p:spPr>
            <a:xfrm>
              <a:off x="476655" y="-472283"/>
              <a:ext cx="10797097" cy="1363191"/>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Bold"/>
                </a:rPr>
                <a:t>About Us</a:t>
              </a:r>
            </a:p>
          </p:txBody>
        </p:sp>
      </p:grpSp>
      <p:grpSp>
        <p:nvGrpSpPr>
          <p:cNvPr id="16" name="Group 16"/>
          <p:cNvGrpSpPr/>
          <p:nvPr/>
        </p:nvGrpSpPr>
        <p:grpSpPr>
          <a:xfrm rot="-5400000" flipH="1">
            <a:off x="8059794" y="-8041102"/>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flipH="1" flipV="1">
            <a:off x="15816127" y="324162"/>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869954" y="410477"/>
            <a:ext cx="1730547" cy="1169551"/>
          </a:xfrm>
          <a:prstGeom prst="rect">
            <a:avLst/>
          </a:prstGeom>
          <a:noFill/>
        </p:spPr>
        <p:txBody>
          <a:bodyPr wrap="square">
            <a:spAutoFit/>
          </a:bodyPr>
          <a:lstStyle/>
          <a:p>
            <a:r>
              <a:rPr lang="en-IN" sz="7000" dirty="0">
                <a:solidFill>
                  <a:schemeClr val="bg1"/>
                </a:solidFill>
                <a:latin typeface="Titillium Web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228600" y="949661"/>
            <a:ext cx="6436851" cy="2136482"/>
          </a:xfrm>
          <a:prstGeom prst="rect">
            <a:avLst/>
          </a:prstGeom>
          <a:noFill/>
        </p:spPr>
        <p:txBody>
          <a:bodyPr wrap="square">
            <a:spAutoFit/>
          </a:bodyPr>
          <a:lstStyle/>
          <a:p>
            <a:pPr>
              <a:lnSpc>
                <a:spcPts val="8787"/>
              </a:lnSpc>
              <a:spcBef>
                <a:spcPct val="0"/>
              </a:spcBef>
            </a:pPr>
            <a:r>
              <a:rPr lang="en-US" sz="5000" dirty="0">
                <a:solidFill>
                  <a:srgbClr val="000000"/>
                </a:solidFill>
                <a:latin typeface="Titillium Web Bold"/>
              </a:rPr>
              <a:t>PROJECT SCOPE</a:t>
            </a:r>
          </a:p>
          <a:p>
            <a:pPr>
              <a:lnSpc>
                <a:spcPts val="8787"/>
              </a:lnSpc>
              <a:spcBef>
                <a:spcPct val="0"/>
              </a:spcBef>
            </a:pPr>
            <a:endParaRPr lang="en-US" sz="1800" dirty="0">
              <a:solidFill>
                <a:srgbClr val="000000"/>
              </a:solidFill>
              <a:latin typeface="Titillium Web Bold"/>
            </a:endParaRPr>
          </a:p>
        </p:txBody>
      </p:sp>
      <p:sp>
        <p:nvSpPr>
          <p:cNvPr id="19" name="TextBox 18"/>
          <p:cNvSpPr txBox="1"/>
          <p:nvPr/>
        </p:nvSpPr>
        <p:spPr>
          <a:xfrm>
            <a:off x="533400" y="3576732"/>
            <a:ext cx="19300171" cy="5632311"/>
          </a:xfrm>
          <a:prstGeom prst="rect">
            <a:avLst/>
          </a:prstGeom>
          <a:noFill/>
        </p:spPr>
        <p:txBody>
          <a:bodyPr wrap="square" rtlCol="0">
            <a:spAutoFit/>
          </a:bodyPr>
          <a:lstStyle/>
          <a:p>
            <a:pPr marL="457200" indent="-457200">
              <a:buFont typeface="Wingdings" panose="05000000000000000000" pitchFamily="2" charset="2"/>
              <a:buChar char="§"/>
            </a:pPr>
            <a:r>
              <a:rPr lang="en-US" sz="3000" dirty="0">
                <a:latin typeface="Titillium Web Regular Bold" panose="020B0604020202020204" charset="0"/>
                <a:cs typeface="Times New Roman" panose="02020603050405020304" pitchFamily="18" charset="0"/>
              </a:rPr>
              <a:t>The proposed system is highly secured, because for login the</a:t>
            </a:r>
          </a:p>
          <a:p>
            <a:r>
              <a:rPr lang="en-US" sz="3000" dirty="0">
                <a:latin typeface="Titillium Web Regular Bold" panose="020B0604020202020204" charset="0"/>
                <a:cs typeface="Times New Roman" panose="02020603050405020304" pitchFamily="18" charset="0"/>
              </a:rPr>
              <a:t>     system it requires the username and password which is different for</a:t>
            </a:r>
          </a:p>
          <a:p>
            <a:r>
              <a:rPr lang="en-US" sz="3000" dirty="0">
                <a:latin typeface="Titillium Web Regular Bold" panose="020B0604020202020204" charset="0"/>
                <a:cs typeface="Times New Roman" panose="02020603050405020304" pitchFamily="18" charset="0"/>
              </a:rPr>
              <a:t>     each plan.</a:t>
            </a:r>
          </a:p>
          <a:p>
            <a:endParaRPr lang="en-US" sz="3000" dirty="0">
              <a:latin typeface="Titillium Web Regular Bold" panose="020B0604020202020204" charset="0"/>
              <a:cs typeface="Times New Roman" panose="02020603050405020304" pitchFamily="18" charset="0"/>
            </a:endParaRPr>
          </a:p>
          <a:p>
            <a:pPr marL="457200" indent="-457200">
              <a:buFont typeface="Wingdings" panose="05000000000000000000" pitchFamily="2" charset="2"/>
              <a:buChar char="§"/>
            </a:pPr>
            <a:r>
              <a:rPr lang="en-US" sz="3000" dirty="0">
                <a:latin typeface="Titillium Web Regular Bold" panose="020B0604020202020204" charset="0"/>
                <a:cs typeface="Times New Roman" panose="02020603050405020304" pitchFamily="18" charset="0"/>
              </a:rPr>
              <a:t>It maintains report for all criteria and transactions.</a:t>
            </a:r>
          </a:p>
          <a:p>
            <a:pPr marL="457200" indent="-457200">
              <a:buFont typeface="Wingdings" panose="05000000000000000000" pitchFamily="2" charset="2"/>
              <a:buChar char="§"/>
            </a:pPr>
            <a:endParaRPr lang="en-US" sz="3000" dirty="0">
              <a:latin typeface="Titillium Web Regular Bold" panose="020B0604020202020204" charset="0"/>
              <a:cs typeface="Times New Roman" panose="02020603050405020304" pitchFamily="18" charset="0"/>
            </a:endParaRPr>
          </a:p>
          <a:p>
            <a:pPr marL="457200" indent="-457200">
              <a:buFont typeface="Wingdings" panose="05000000000000000000" pitchFamily="2" charset="2"/>
              <a:buChar char="§"/>
            </a:pPr>
            <a:r>
              <a:rPr lang="en-US" sz="3000" dirty="0">
                <a:latin typeface="Titillium Web Regular Bold" panose="020B0604020202020204" charset="0"/>
                <a:cs typeface="Times New Roman" panose="02020603050405020304" pitchFamily="18" charset="0"/>
              </a:rPr>
              <a:t>Manages member information separately for all plan and</a:t>
            </a:r>
          </a:p>
          <a:p>
            <a:r>
              <a:rPr lang="en-US" sz="3000" dirty="0">
                <a:latin typeface="Titillium Web Regular Bold" panose="020B0604020202020204" charset="0"/>
                <a:cs typeface="Times New Roman" panose="02020603050405020304" pitchFamily="18" charset="0"/>
              </a:rPr>
              <a:t>     personal information separately</a:t>
            </a:r>
          </a:p>
          <a:p>
            <a:endParaRPr lang="en-US" sz="3000" dirty="0">
              <a:latin typeface="Titillium Web Regular Bold" panose="020B0604020202020204" charset="0"/>
              <a:cs typeface="Times New Roman" panose="02020603050405020304" pitchFamily="18" charset="0"/>
            </a:endParaRPr>
          </a:p>
          <a:p>
            <a:pPr marL="457200" indent="-457200">
              <a:buFont typeface="Wingdings" panose="05000000000000000000" pitchFamily="2" charset="2"/>
              <a:buChar char="§"/>
            </a:pPr>
            <a:r>
              <a:rPr lang="en-US" sz="3000" dirty="0">
                <a:latin typeface="Titillium Web Regular Bold" panose="020B0604020202020204" charset="0"/>
                <a:cs typeface="Times New Roman" panose="02020603050405020304" pitchFamily="18" charset="0"/>
              </a:rPr>
              <a:t>Stores information about members.</a:t>
            </a:r>
          </a:p>
          <a:p>
            <a:pPr marL="457200" indent="-457200">
              <a:buFont typeface="Wingdings" panose="05000000000000000000" pitchFamily="2" charset="2"/>
              <a:buChar char="§"/>
            </a:pPr>
            <a:endParaRPr lang="en-US" sz="3000" dirty="0">
              <a:latin typeface="Titillium Web Regular Bold" panose="020B0604020202020204" charset="0"/>
              <a:cs typeface="Times New Roman" panose="02020603050405020304" pitchFamily="18" charset="0"/>
            </a:endParaRPr>
          </a:p>
          <a:p>
            <a:pPr marL="457200" indent="-457200">
              <a:buFont typeface="Wingdings" panose="05000000000000000000" pitchFamily="2" charset="2"/>
              <a:buChar char="§"/>
            </a:pPr>
            <a:r>
              <a:rPr lang="en-US" sz="3000" dirty="0">
                <a:latin typeface="Titillium Web Regular Bold" panose="020B0604020202020204" charset="0"/>
                <a:cs typeface="Times New Roman" panose="02020603050405020304" pitchFamily="18" charset="0"/>
              </a:rPr>
              <a:t>This system can run on any windows operating system.</a:t>
            </a:r>
          </a:p>
        </p:txBody>
      </p:sp>
      <p:pic>
        <p:nvPicPr>
          <p:cNvPr id="20" name="Picture 19">
            <a:extLst>
              <a:ext uri="{FF2B5EF4-FFF2-40B4-BE49-F238E27FC236}">
                <a16:creationId xmlns:a16="http://schemas.microsoft.com/office/drawing/2014/main" id="{B75A8F8B-0E76-4DB5-BB4B-FE5030BAC884}"/>
              </a:ext>
            </a:extLst>
          </p:cNvPr>
          <p:cNvPicPr>
            <a:picLocks noChangeAspect="1"/>
          </p:cNvPicPr>
          <p:nvPr/>
        </p:nvPicPr>
        <p:blipFill>
          <a:blip r:embed="rId4"/>
          <a:stretch>
            <a:fillRect/>
          </a:stretch>
        </p:blipFill>
        <p:spPr>
          <a:xfrm>
            <a:off x="16971111" y="8953500"/>
            <a:ext cx="1301488" cy="1301488"/>
          </a:xfrm>
          <a:prstGeom prst="rect">
            <a:avLst/>
          </a:prstGeom>
        </p:spPr>
      </p:pic>
    </p:spTree>
    <p:extLst>
      <p:ext uri="{BB962C8B-B14F-4D97-AF65-F5344CB8AC3E}">
        <p14:creationId xmlns:p14="http://schemas.microsoft.com/office/powerpoint/2010/main" val="13585587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7483" y="-7651415"/>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p>
          </p:txBody>
        </p:sp>
      </p:grpSp>
      <p:grpSp>
        <p:nvGrpSpPr>
          <p:cNvPr id="13" name="Group 13"/>
          <p:cNvGrpSpPr/>
          <p:nvPr/>
        </p:nvGrpSpPr>
        <p:grpSpPr>
          <a:xfrm>
            <a:off x="9518969"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a:endParaRPr>
            </a:p>
          </p:txBody>
        </p:sp>
        <p:sp>
          <p:nvSpPr>
            <p:cNvPr id="15" name="TextBox 15"/>
            <p:cNvSpPr txBox="1"/>
            <p:nvPr/>
          </p:nvSpPr>
          <p:spPr>
            <a:xfrm>
              <a:off x="476655" y="-472283"/>
              <a:ext cx="10797097" cy="1363191"/>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Bold"/>
                </a:rPr>
                <a:t>About Us</a:t>
              </a:r>
            </a:p>
          </p:txBody>
        </p:sp>
      </p:grpSp>
      <p:grpSp>
        <p:nvGrpSpPr>
          <p:cNvPr id="16" name="Group 16"/>
          <p:cNvGrpSpPr/>
          <p:nvPr/>
        </p:nvGrpSpPr>
        <p:grpSpPr>
          <a:xfrm rot="-5400000" flipH="1">
            <a:off x="8059794" y="-8041102"/>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flipH="1" flipV="1">
            <a:off x="15816127" y="324162"/>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869954" y="410477"/>
            <a:ext cx="1730547" cy="1169551"/>
          </a:xfrm>
          <a:prstGeom prst="rect">
            <a:avLst/>
          </a:prstGeom>
          <a:noFill/>
        </p:spPr>
        <p:txBody>
          <a:bodyPr wrap="square">
            <a:spAutoFit/>
          </a:bodyPr>
          <a:lstStyle/>
          <a:p>
            <a:r>
              <a:rPr lang="en-IN" sz="7000" dirty="0">
                <a:solidFill>
                  <a:schemeClr val="bg1"/>
                </a:solidFill>
                <a:latin typeface="Titillium Web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137145" y="883300"/>
            <a:ext cx="12515619" cy="2136482"/>
          </a:xfrm>
          <a:prstGeom prst="rect">
            <a:avLst/>
          </a:prstGeom>
          <a:noFill/>
        </p:spPr>
        <p:txBody>
          <a:bodyPr wrap="square">
            <a:spAutoFit/>
          </a:bodyPr>
          <a:lstStyle/>
          <a:p>
            <a:pPr>
              <a:lnSpc>
                <a:spcPts val="8787"/>
              </a:lnSpc>
              <a:spcBef>
                <a:spcPct val="0"/>
              </a:spcBef>
            </a:pPr>
            <a:r>
              <a:rPr lang="en-US" sz="5000" dirty="0">
                <a:solidFill>
                  <a:srgbClr val="000000"/>
                </a:solidFill>
                <a:latin typeface="Titillium Web Bold"/>
              </a:rPr>
              <a:t>PROBLEM STATEMENT</a:t>
            </a:r>
          </a:p>
          <a:p>
            <a:pPr>
              <a:lnSpc>
                <a:spcPts val="8787"/>
              </a:lnSpc>
              <a:spcBef>
                <a:spcPct val="0"/>
              </a:spcBef>
            </a:pPr>
            <a:endParaRPr lang="en-US" sz="1800" dirty="0">
              <a:solidFill>
                <a:srgbClr val="000000"/>
              </a:solidFill>
              <a:latin typeface="Titillium Web Bold"/>
            </a:endParaRPr>
          </a:p>
        </p:txBody>
      </p:sp>
      <p:sp>
        <p:nvSpPr>
          <p:cNvPr id="19" name="TextBox 18"/>
          <p:cNvSpPr txBox="1"/>
          <p:nvPr/>
        </p:nvSpPr>
        <p:spPr>
          <a:xfrm>
            <a:off x="457200" y="3420759"/>
            <a:ext cx="12975570" cy="5816977"/>
          </a:xfrm>
          <a:prstGeom prst="rect">
            <a:avLst/>
          </a:prstGeom>
          <a:noFill/>
        </p:spPr>
        <p:txBody>
          <a:bodyPr wrap="square" rtlCol="0">
            <a:spAutoFit/>
          </a:bodyPr>
          <a:lstStyle/>
          <a:p>
            <a:pPr algn="just"/>
            <a:r>
              <a:rPr lang="en-US" sz="3100" dirty="0">
                <a:latin typeface="Titillium Web Regular Bold" panose="020B0604020202020204" charset="0"/>
                <a:cs typeface="Times New Roman" panose="02020603050405020304" pitchFamily="18" charset="0"/>
              </a:rPr>
              <a:t>The gym is working manually. The current system is time consuming because registration process. To manually handle the system was very difficult task. But now-a-days computerization made easy to work.</a:t>
            </a:r>
          </a:p>
          <a:p>
            <a:pPr algn="just"/>
            <a:r>
              <a:rPr lang="en-US" sz="3100" dirty="0">
                <a:latin typeface="Titillium Web Regular Bold" panose="020B0604020202020204" charset="0"/>
                <a:cs typeface="Times New Roman" panose="02020603050405020304" pitchFamily="18" charset="0"/>
              </a:rPr>
              <a:t> </a:t>
            </a:r>
          </a:p>
          <a:p>
            <a:pPr algn="just"/>
            <a:r>
              <a:rPr lang="en-US" sz="3100" dirty="0">
                <a:latin typeface="Titillium Web Regular Bold" panose="020B0604020202020204" charset="0"/>
                <a:cs typeface="Times New Roman" panose="02020603050405020304" pitchFamily="18" charset="0"/>
              </a:rPr>
              <a:t>The following are the reasons why the current system should be computerized:</a:t>
            </a:r>
          </a:p>
          <a:p>
            <a:pPr algn="just"/>
            <a:endParaRPr lang="en-US" sz="3100" dirty="0">
              <a:latin typeface="Titillium Web Regular Bold" panose="020B0604020202020204" charset="0"/>
              <a:cs typeface="Times New Roman" panose="02020603050405020304" pitchFamily="18" charset="0"/>
            </a:endParaRPr>
          </a:p>
          <a:p>
            <a:pPr marL="457200" indent="-457200" algn="just">
              <a:buFont typeface="Wingdings" panose="05000000000000000000" pitchFamily="2" charset="2"/>
              <a:buChar char="§"/>
            </a:pPr>
            <a:r>
              <a:rPr lang="en-US" sz="3100" dirty="0">
                <a:latin typeface="Titillium Web Regular Bold" panose="020B0604020202020204" charset="0"/>
                <a:cs typeface="Times New Roman" panose="02020603050405020304" pitchFamily="18" charset="0"/>
              </a:rPr>
              <a:t>To increase efficiency with reduced cost.</a:t>
            </a:r>
          </a:p>
          <a:p>
            <a:pPr marL="457200" indent="-457200" algn="just">
              <a:buFont typeface="Wingdings" panose="05000000000000000000" pitchFamily="2" charset="2"/>
              <a:buChar char="§"/>
            </a:pPr>
            <a:r>
              <a:rPr lang="en-US" sz="3100" dirty="0">
                <a:latin typeface="Titillium Web Regular Bold" panose="020B0604020202020204" charset="0"/>
                <a:cs typeface="Times New Roman" panose="02020603050405020304" pitchFamily="18" charset="0"/>
              </a:rPr>
              <a:t>To reduce the burden of paper work.</a:t>
            </a:r>
          </a:p>
          <a:p>
            <a:pPr marL="457200" indent="-457200" algn="just">
              <a:buFont typeface="Wingdings" panose="05000000000000000000" pitchFamily="2" charset="2"/>
              <a:buChar char="§"/>
            </a:pPr>
            <a:r>
              <a:rPr lang="en-US" sz="3100" dirty="0">
                <a:latin typeface="Titillium Web Regular Bold" panose="020B0604020202020204" charset="0"/>
                <a:cs typeface="Times New Roman" panose="02020603050405020304" pitchFamily="18" charset="0"/>
              </a:rPr>
              <a:t>To save time management for recording details of each and every member and employee.</a:t>
            </a:r>
          </a:p>
          <a:p>
            <a:pPr marL="457200" indent="-457200" algn="just">
              <a:buFont typeface="Wingdings" panose="05000000000000000000" pitchFamily="2" charset="2"/>
              <a:buChar char="§"/>
            </a:pPr>
            <a:r>
              <a:rPr lang="en-US" sz="3100" dirty="0">
                <a:latin typeface="Titillium Web Regular Bold" panose="020B0604020202020204" charset="0"/>
                <a:cs typeface="Times New Roman" panose="02020603050405020304" pitchFamily="18" charset="0"/>
              </a:rPr>
              <a:t>To generate required reports easily.</a:t>
            </a:r>
            <a:endParaRPr lang="en-IN" sz="3100" dirty="0">
              <a:latin typeface="Titillium Web Regular Bold" panose="020B0604020202020204" charset="0"/>
              <a:cs typeface="Times New Roman" panose="02020603050405020304" pitchFamily="18" charset="0"/>
            </a:endParaRPr>
          </a:p>
        </p:txBody>
      </p:sp>
      <p:pic>
        <p:nvPicPr>
          <p:cNvPr id="20" name="Picture 19">
            <a:extLst>
              <a:ext uri="{FF2B5EF4-FFF2-40B4-BE49-F238E27FC236}">
                <a16:creationId xmlns:a16="http://schemas.microsoft.com/office/drawing/2014/main" id="{FEFBC492-9715-4BC6-9A3A-29F163D3715E}"/>
              </a:ext>
            </a:extLst>
          </p:cNvPr>
          <p:cNvPicPr>
            <a:picLocks noChangeAspect="1"/>
          </p:cNvPicPr>
          <p:nvPr/>
        </p:nvPicPr>
        <p:blipFill>
          <a:blip r:embed="rId4"/>
          <a:stretch>
            <a:fillRect/>
          </a:stretch>
        </p:blipFill>
        <p:spPr>
          <a:xfrm>
            <a:off x="16971111" y="8953500"/>
            <a:ext cx="1301488" cy="1301488"/>
          </a:xfrm>
          <a:prstGeom prst="rect">
            <a:avLst/>
          </a:prstGeom>
        </p:spPr>
      </p:pic>
    </p:spTree>
    <p:extLst>
      <p:ext uri="{BB962C8B-B14F-4D97-AF65-F5344CB8AC3E}">
        <p14:creationId xmlns:p14="http://schemas.microsoft.com/office/powerpoint/2010/main" val="3964781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7483" y="-7651415"/>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p>
          </p:txBody>
        </p:sp>
      </p:grpSp>
      <p:grpSp>
        <p:nvGrpSpPr>
          <p:cNvPr id="13" name="Group 13"/>
          <p:cNvGrpSpPr/>
          <p:nvPr/>
        </p:nvGrpSpPr>
        <p:grpSpPr>
          <a:xfrm>
            <a:off x="9518969"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a:endParaRPr>
            </a:p>
          </p:txBody>
        </p:sp>
        <p:sp>
          <p:nvSpPr>
            <p:cNvPr id="15" name="TextBox 15"/>
            <p:cNvSpPr txBox="1"/>
            <p:nvPr/>
          </p:nvSpPr>
          <p:spPr>
            <a:xfrm>
              <a:off x="476655" y="-472283"/>
              <a:ext cx="10797097" cy="1363191"/>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Bold"/>
                </a:rPr>
                <a:t>About Us</a:t>
              </a:r>
            </a:p>
          </p:txBody>
        </p:sp>
      </p:grpSp>
      <p:grpSp>
        <p:nvGrpSpPr>
          <p:cNvPr id="16" name="Group 16"/>
          <p:cNvGrpSpPr/>
          <p:nvPr/>
        </p:nvGrpSpPr>
        <p:grpSpPr>
          <a:xfrm rot="-5400000" flipH="1">
            <a:off x="8059794" y="-8041102"/>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flipH="1" flipV="1">
            <a:off x="15816127" y="324162"/>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869954" y="410477"/>
            <a:ext cx="1730547" cy="1169551"/>
          </a:xfrm>
          <a:prstGeom prst="rect">
            <a:avLst/>
          </a:prstGeom>
          <a:noFill/>
        </p:spPr>
        <p:txBody>
          <a:bodyPr wrap="square">
            <a:spAutoFit/>
          </a:bodyPr>
          <a:lstStyle/>
          <a:p>
            <a:r>
              <a:rPr lang="en-IN" sz="7000" dirty="0">
                <a:solidFill>
                  <a:schemeClr val="bg1"/>
                </a:solidFill>
                <a:latin typeface="Titillium Web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37358" y="1257300"/>
            <a:ext cx="12078442" cy="886781"/>
          </a:xfrm>
          <a:prstGeom prst="rect">
            <a:avLst/>
          </a:prstGeom>
          <a:noFill/>
        </p:spPr>
        <p:txBody>
          <a:bodyPr wrap="square">
            <a:spAutoFit/>
          </a:bodyPr>
          <a:lstStyle/>
          <a:p>
            <a:pPr>
              <a:lnSpc>
                <a:spcPts val="6144"/>
              </a:lnSpc>
              <a:spcBef>
                <a:spcPct val="0"/>
              </a:spcBef>
            </a:pPr>
            <a:r>
              <a:rPr lang="en-US" sz="5000" spc="219" dirty="0">
                <a:solidFill>
                  <a:srgbClr val="000000"/>
                </a:solidFill>
                <a:latin typeface="Titillium Web Bold" panose="020B0604020202020204" charset="0"/>
              </a:rPr>
              <a:t>LIMITATION OF EXISTING SYSTEM</a:t>
            </a:r>
          </a:p>
        </p:txBody>
      </p:sp>
      <p:sp>
        <p:nvSpPr>
          <p:cNvPr id="5" name="TextBox 4"/>
          <p:cNvSpPr txBox="1"/>
          <p:nvPr/>
        </p:nvSpPr>
        <p:spPr>
          <a:xfrm>
            <a:off x="263856" y="3171453"/>
            <a:ext cx="17471371" cy="8710077"/>
          </a:xfrm>
          <a:prstGeom prst="rect">
            <a:avLst/>
          </a:prstGeom>
          <a:noFill/>
        </p:spPr>
        <p:txBody>
          <a:bodyPr wrap="square" rtlCol="0">
            <a:spAutoFit/>
          </a:bodyPr>
          <a:lstStyle/>
          <a:p>
            <a:endParaRPr lang="en-US" sz="2800" dirty="0">
              <a:latin typeface="Titillium Web Regular Bold" panose="020B0604020202020204" charset="0"/>
            </a:endParaRPr>
          </a:p>
          <a:p>
            <a:r>
              <a:rPr lang="en-US" sz="2800" b="1" u="sng" dirty="0">
                <a:latin typeface="Titillium Web Regular Bold" panose="020B0604020202020204" charset="0"/>
              </a:rPr>
              <a:t>Time consumption</a:t>
            </a:r>
            <a:r>
              <a:rPr lang="en-US" sz="2800" dirty="0">
                <a:latin typeface="Titillium Web Regular Bold" panose="020B0604020202020204" charset="0"/>
              </a:rPr>
              <a:t>: </a:t>
            </a:r>
            <a:r>
              <a:rPr lang="en-US" sz="2800" b="1" dirty="0">
                <a:latin typeface="Titillium Web Regular Bold" panose="020B0604020202020204" charset="0"/>
              </a:rPr>
              <a:t>As the records are to be manually maintained it consumes a lot of time.</a:t>
            </a:r>
          </a:p>
          <a:p>
            <a:endParaRPr lang="en-US" sz="2800" b="1" dirty="0">
              <a:latin typeface="Titillium Web Regular Bold" panose="020B0604020202020204" charset="0"/>
            </a:endParaRPr>
          </a:p>
          <a:p>
            <a:r>
              <a:rPr lang="en-US" sz="2800" b="1" u="sng" dirty="0">
                <a:latin typeface="Titillium Web Regular Bold" panose="020B0604020202020204" charset="0"/>
              </a:rPr>
              <a:t>Paper work</a:t>
            </a:r>
            <a:r>
              <a:rPr lang="en-US" sz="2800" dirty="0">
                <a:latin typeface="Titillium Web Regular Bold" panose="020B0604020202020204" charset="0"/>
              </a:rPr>
              <a:t>: Lot of paper work is involved as the records are maintained in the files &amp; registers.</a:t>
            </a:r>
          </a:p>
          <a:p>
            <a:endParaRPr lang="en-US" sz="2800" dirty="0">
              <a:latin typeface="Titillium Web Regular Bold" panose="020B0604020202020204" charset="0"/>
            </a:endParaRPr>
          </a:p>
          <a:p>
            <a:r>
              <a:rPr lang="en-US" sz="2800" b="1" u="sng" dirty="0">
                <a:latin typeface="Titillium Web Regular Bold" panose="020B0604020202020204" charset="0"/>
              </a:rPr>
              <a:t>Storage requirements</a:t>
            </a:r>
            <a:r>
              <a:rPr lang="en-US" sz="2800" dirty="0">
                <a:latin typeface="Titillium Web Regular Bold" panose="020B0604020202020204" charset="0"/>
              </a:rPr>
              <a:t>: As files and registers are used the storage space requirement is increased.</a:t>
            </a:r>
          </a:p>
          <a:p>
            <a:endParaRPr lang="en-US" sz="2800" dirty="0">
              <a:latin typeface="Titillium Web Regular Bold" panose="020B0604020202020204" charset="0"/>
            </a:endParaRPr>
          </a:p>
          <a:p>
            <a:r>
              <a:rPr lang="en-US" sz="2800" b="1" u="sng" dirty="0">
                <a:latin typeface="Titillium Web Regular Bold" panose="020B0604020202020204" charset="0"/>
              </a:rPr>
              <a:t>Less reliable</a:t>
            </a:r>
            <a:r>
              <a:rPr lang="en-US" sz="2800" dirty="0">
                <a:latin typeface="Titillium Web Regular Bold" panose="020B0604020202020204" charset="0"/>
              </a:rPr>
              <a:t>: Use of papers for storing valuable data information is not at all reliable.</a:t>
            </a:r>
          </a:p>
          <a:p>
            <a:endParaRPr lang="en-US" sz="2800" dirty="0">
              <a:latin typeface="Titillium Web Regular Bold" panose="020B0604020202020204" charset="0"/>
            </a:endParaRPr>
          </a:p>
          <a:p>
            <a:r>
              <a:rPr lang="en-US" sz="2800" b="1" u="sng" dirty="0">
                <a:latin typeface="Titillium Web Regular Bold" panose="020B0604020202020204" charset="0"/>
              </a:rPr>
              <a:t>Accuracy</a:t>
            </a:r>
            <a:r>
              <a:rPr lang="en-US" sz="2800" dirty="0">
                <a:latin typeface="Titillium Web Regular Bold" panose="020B0604020202020204" charset="0"/>
              </a:rPr>
              <a:t>: As the system is in manual there are lot many chances of human errors. These can cause errors in calculating mechanism or maintaining customer details.</a:t>
            </a:r>
          </a:p>
          <a:p>
            <a:endParaRPr lang="en-US" sz="2800" dirty="0">
              <a:latin typeface="Titillium Web Regular Bold" panose="020B0604020202020204" charset="0"/>
            </a:endParaRPr>
          </a:p>
          <a:p>
            <a:r>
              <a:rPr lang="en-US" sz="2800" b="1" u="sng" dirty="0">
                <a:latin typeface="Titillium Web Regular Bold" panose="020B0604020202020204" charset="0"/>
              </a:rPr>
              <a:t>Difficulty in keeping new records</a:t>
            </a:r>
            <a:r>
              <a:rPr lang="en-US" sz="2800" dirty="0">
                <a:latin typeface="Titillium Web Regular Bold" panose="020B0604020202020204" charset="0"/>
              </a:rPr>
              <a:t>: It is difficult for keeping all the new entries of members, their account and transaction details.</a:t>
            </a:r>
          </a:p>
          <a:p>
            <a:endParaRPr lang="en-US" sz="2800" dirty="0">
              <a:latin typeface="Titillium Web Regular Bold" panose="020B0604020202020204" charset="0"/>
            </a:endParaRPr>
          </a:p>
          <a:p>
            <a:endParaRPr lang="en-US" sz="2800" dirty="0">
              <a:latin typeface="Titillium Web Regular Bold" panose="020B0604020202020204" charset="0"/>
            </a:endParaRPr>
          </a:p>
          <a:p>
            <a:endParaRPr lang="en-US" sz="2800" dirty="0">
              <a:latin typeface="Titillium Web Regular Bold" panose="020B0604020202020204" charset="0"/>
            </a:endParaRPr>
          </a:p>
          <a:p>
            <a:endParaRPr lang="en-US" sz="2800" dirty="0">
              <a:latin typeface="Titillium Web Regular Bold" panose="020B0604020202020204" charset="0"/>
            </a:endParaRPr>
          </a:p>
          <a:p>
            <a:endParaRPr lang="en-US" sz="2800" dirty="0">
              <a:latin typeface="Titillium Web Regular Bold" panose="020B0604020202020204" charset="0"/>
            </a:endParaRPr>
          </a:p>
          <a:p>
            <a:endParaRPr lang="en-IN" sz="2800" dirty="0">
              <a:latin typeface="Titillium Web Regular Bold" panose="020B0604020202020204" charset="0"/>
            </a:endParaRPr>
          </a:p>
        </p:txBody>
      </p:sp>
      <p:pic>
        <p:nvPicPr>
          <p:cNvPr id="19" name="Picture 18">
            <a:extLst>
              <a:ext uri="{FF2B5EF4-FFF2-40B4-BE49-F238E27FC236}">
                <a16:creationId xmlns:a16="http://schemas.microsoft.com/office/drawing/2014/main" id="{2A71397E-5DC4-4078-B3A0-FE8AE84BA7DF}"/>
              </a:ext>
            </a:extLst>
          </p:cNvPr>
          <p:cNvPicPr>
            <a:picLocks noChangeAspect="1"/>
          </p:cNvPicPr>
          <p:nvPr/>
        </p:nvPicPr>
        <p:blipFill>
          <a:blip r:embed="rId4"/>
          <a:stretch>
            <a:fillRect/>
          </a:stretch>
        </p:blipFill>
        <p:spPr>
          <a:xfrm>
            <a:off x="16971111" y="8953500"/>
            <a:ext cx="1301488" cy="1301488"/>
          </a:xfrm>
          <a:prstGeom prst="rect">
            <a:avLst/>
          </a:prstGeom>
        </p:spPr>
      </p:pic>
    </p:spTree>
    <p:extLst>
      <p:ext uri="{BB962C8B-B14F-4D97-AF65-F5344CB8AC3E}">
        <p14:creationId xmlns:p14="http://schemas.microsoft.com/office/powerpoint/2010/main" val="1987052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7483" y="-7651415"/>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p>
          </p:txBody>
        </p:sp>
      </p:grpSp>
      <p:grpSp>
        <p:nvGrpSpPr>
          <p:cNvPr id="6" name="Group 6"/>
          <p:cNvGrpSpPr/>
          <p:nvPr/>
        </p:nvGrpSpPr>
        <p:grpSpPr>
          <a:xfrm>
            <a:off x="344837" y="3105863"/>
            <a:ext cx="17235792" cy="2471623"/>
            <a:chOff x="0" y="-1070571"/>
            <a:chExt cx="22702943" cy="5840591"/>
          </a:xfrm>
        </p:grpSpPr>
        <p:sp>
          <p:nvSpPr>
            <p:cNvPr id="7" name="TextBox 7"/>
            <p:cNvSpPr txBox="1"/>
            <p:nvPr/>
          </p:nvSpPr>
          <p:spPr>
            <a:xfrm>
              <a:off x="19221" y="-1070571"/>
              <a:ext cx="22683722" cy="1785506"/>
            </a:xfrm>
            <a:prstGeom prst="rect">
              <a:avLst/>
            </a:prstGeom>
          </p:spPr>
          <p:txBody>
            <a:bodyPr lIns="0" tIns="0" rIns="0" bIns="0" rtlCol="0" anchor="t">
              <a:spAutoFit/>
            </a:bodyPr>
            <a:lstStyle/>
            <a:p>
              <a:pPr>
                <a:lnSpc>
                  <a:spcPts val="6144"/>
                </a:lnSpc>
                <a:spcBef>
                  <a:spcPct val="0"/>
                </a:spcBef>
              </a:pPr>
              <a:r>
                <a:rPr lang="en-US" sz="4389" b="1" spc="219" dirty="0">
                  <a:solidFill>
                    <a:srgbClr val="000000"/>
                  </a:solidFill>
                  <a:latin typeface="Titillium Web Bold" panose="020B0604020202020204" charset="0"/>
                </a:rPr>
                <a:t>Hardware Requirements</a:t>
              </a:r>
            </a:p>
          </p:txBody>
        </p:sp>
        <p:sp>
          <p:nvSpPr>
            <p:cNvPr id="8" name="TextBox 8"/>
            <p:cNvSpPr txBox="1"/>
            <p:nvPr/>
          </p:nvSpPr>
          <p:spPr>
            <a:xfrm>
              <a:off x="0" y="932027"/>
              <a:ext cx="22683722" cy="3837993"/>
            </a:xfrm>
            <a:prstGeom prst="rect">
              <a:avLst/>
            </a:prstGeom>
          </p:spPr>
          <p:txBody>
            <a:bodyPr wrap="square" lIns="0" tIns="0" rIns="0" bIns="0" rtlCol="0" anchor="t">
              <a:spAutoFit/>
            </a:bodyPr>
            <a:lstStyle/>
            <a:p>
              <a:pPr>
                <a:lnSpc>
                  <a:spcPts val="4332"/>
                </a:lnSpc>
              </a:pPr>
              <a:r>
                <a:rPr lang="en-US" sz="2800" b="1" u="sng" dirty="0">
                  <a:latin typeface="Titillium Web Regular Bold" panose="020B0604020202020204" charset="0"/>
                </a:rPr>
                <a:t>Processor</a:t>
              </a:r>
              <a:r>
                <a:rPr lang="en-US" sz="2800" b="1" dirty="0">
                  <a:solidFill>
                    <a:srgbClr val="000000"/>
                  </a:solidFill>
                  <a:latin typeface="Titillium Web Regular Bold" panose="020B0604020202020204" charset="0"/>
                </a:rPr>
                <a:t>: 1.2 </a:t>
              </a:r>
              <a:r>
                <a:rPr lang="en-US" sz="2800" b="1" dirty="0" err="1">
                  <a:solidFill>
                    <a:srgbClr val="000000"/>
                  </a:solidFill>
                  <a:latin typeface="Titillium Web Regular Bold" panose="020B0604020202020204" charset="0"/>
                </a:rPr>
                <a:t>Ghz</a:t>
              </a:r>
              <a:r>
                <a:rPr lang="en-US" sz="2800" b="1" dirty="0">
                  <a:solidFill>
                    <a:srgbClr val="000000"/>
                  </a:solidFill>
                  <a:latin typeface="Titillium Web Regular Bold" panose="020B0604020202020204" charset="0"/>
                </a:rPr>
                <a:t> or more</a:t>
              </a:r>
            </a:p>
            <a:p>
              <a:pPr>
                <a:lnSpc>
                  <a:spcPts val="4332"/>
                </a:lnSpc>
              </a:pPr>
              <a:r>
                <a:rPr lang="en-US" sz="2800" b="1" u="sng" dirty="0">
                  <a:solidFill>
                    <a:srgbClr val="000000"/>
                  </a:solidFill>
                  <a:latin typeface="Titillium Web Regular Bold" panose="020B0604020202020204" charset="0"/>
                </a:rPr>
                <a:t>Ram</a:t>
              </a:r>
              <a:r>
                <a:rPr lang="en-US" sz="2800" b="1" dirty="0">
                  <a:solidFill>
                    <a:srgbClr val="000000"/>
                  </a:solidFill>
                  <a:latin typeface="Titillium Web Regular Bold" panose="020B0604020202020204" charset="0"/>
                </a:rPr>
                <a:t>: 1 GB or more</a:t>
              </a:r>
            </a:p>
            <a:p>
              <a:pPr>
                <a:lnSpc>
                  <a:spcPts val="4332"/>
                </a:lnSpc>
              </a:pPr>
              <a:r>
                <a:rPr lang="en-US" sz="2800" b="1" u="sng" dirty="0" err="1">
                  <a:solidFill>
                    <a:srgbClr val="000000"/>
                  </a:solidFill>
                  <a:latin typeface="Titillium Web Regular Bold" panose="020B0604020202020204" charset="0"/>
                </a:rPr>
                <a:t>HardDisk</a:t>
              </a:r>
              <a:r>
                <a:rPr lang="en-US" sz="2800" b="1" dirty="0">
                  <a:solidFill>
                    <a:srgbClr val="000000"/>
                  </a:solidFill>
                  <a:latin typeface="Titillium Web Regular Bold" panose="020B0604020202020204" charset="0"/>
                </a:rPr>
                <a:t>: 50 GB or more</a:t>
              </a:r>
            </a:p>
          </p:txBody>
        </p:sp>
      </p:grpSp>
      <p:grpSp>
        <p:nvGrpSpPr>
          <p:cNvPr id="13" name="Group 13"/>
          <p:cNvGrpSpPr/>
          <p:nvPr/>
        </p:nvGrpSpPr>
        <p:grpSpPr>
          <a:xfrm>
            <a:off x="9518969"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a:endParaRPr>
            </a:p>
          </p:txBody>
        </p:sp>
        <p:sp>
          <p:nvSpPr>
            <p:cNvPr id="15" name="TextBox 15"/>
            <p:cNvSpPr txBox="1"/>
            <p:nvPr/>
          </p:nvSpPr>
          <p:spPr>
            <a:xfrm>
              <a:off x="476655" y="-472283"/>
              <a:ext cx="10797097" cy="1363191"/>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Bold"/>
                </a:rPr>
                <a:t>About Us</a:t>
              </a:r>
            </a:p>
          </p:txBody>
        </p:sp>
      </p:grpSp>
      <p:grpSp>
        <p:nvGrpSpPr>
          <p:cNvPr id="16" name="Group 16"/>
          <p:cNvGrpSpPr/>
          <p:nvPr/>
        </p:nvGrpSpPr>
        <p:grpSpPr>
          <a:xfrm rot="-5400000" flipH="1">
            <a:off x="8059794" y="-8041102"/>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flipH="1" flipV="1">
            <a:off x="15816127" y="324162"/>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869954" y="410477"/>
            <a:ext cx="1730547" cy="1169551"/>
          </a:xfrm>
          <a:prstGeom prst="rect">
            <a:avLst/>
          </a:prstGeom>
          <a:noFill/>
        </p:spPr>
        <p:txBody>
          <a:bodyPr wrap="square">
            <a:spAutoFit/>
          </a:bodyPr>
          <a:lstStyle/>
          <a:p>
            <a:r>
              <a:rPr lang="en-IN" sz="7000" dirty="0">
                <a:solidFill>
                  <a:schemeClr val="bg1"/>
                </a:solidFill>
                <a:latin typeface="Titillium Web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37454" y="944725"/>
            <a:ext cx="17423854" cy="2259593"/>
          </a:xfrm>
          <a:prstGeom prst="rect">
            <a:avLst/>
          </a:prstGeom>
          <a:noFill/>
        </p:spPr>
        <p:txBody>
          <a:bodyPr wrap="square">
            <a:spAutoFit/>
          </a:bodyPr>
          <a:lstStyle/>
          <a:p>
            <a:pPr>
              <a:lnSpc>
                <a:spcPts val="8787"/>
              </a:lnSpc>
              <a:spcBef>
                <a:spcPct val="0"/>
              </a:spcBef>
            </a:pPr>
            <a:r>
              <a:rPr lang="en-US" sz="4000" dirty="0">
                <a:solidFill>
                  <a:srgbClr val="000000"/>
                </a:solidFill>
                <a:latin typeface="Titillium Web Bold"/>
              </a:rPr>
              <a:t>HARDWARE AND SOFTWARE SPECIFICATION</a:t>
            </a:r>
          </a:p>
          <a:p>
            <a:pPr>
              <a:lnSpc>
                <a:spcPts val="8787"/>
              </a:lnSpc>
              <a:spcBef>
                <a:spcPct val="0"/>
              </a:spcBef>
            </a:pPr>
            <a:endParaRPr lang="en-US" sz="4000" dirty="0">
              <a:solidFill>
                <a:srgbClr val="000000"/>
              </a:solidFill>
              <a:latin typeface="Titillium Web Bold"/>
            </a:endParaRPr>
          </a:p>
        </p:txBody>
      </p:sp>
      <p:pic>
        <p:nvPicPr>
          <p:cNvPr id="19" name="Picture 18">
            <a:extLst>
              <a:ext uri="{FF2B5EF4-FFF2-40B4-BE49-F238E27FC236}">
                <a16:creationId xmlns:a16="http://schemas.microsoft.com/office/drawing/2014/main" id="{AD957680-32ED-44FE-8DCB-D872AFB52424}"/>
              </a:ext>
            </a:extLst>
          </p:cNvPr>
          <p:cNvPicPr>
            <a:picLocks noChangeAspect="1"/>
          </p:cNvPicPr>
          <p:nvPr/>
        </p:nvPicPr>
        <p:blipFill>
          <a:blip r:embed="rId4"/>
          <a:stretch>
            <a:fillRect/>
          </a:stretch>
        </p:blipFill>
        <p:spPr>
          <a:xfrm>
            <a:off x="16971111" y="8953500"/>
            <a:ext cx="1301488" cy="1301488"/>
          </a:xfrm>
          <a:prstGeom prst="rect">
            <a:avLst/>
          </a:prstGeom>
        </p:spPr>
      </p:pic>
      <p:sp>
        <p:nvSpPr>
          <p:cNvPr id="20" name="TextBox 19">
            <a:extLst>
              <a:ext uri="{FF2B5EF4-FFF2-40B4-BE49-F238E27FC236}">
                <a16:creationId xmlns:a16="http://schemas.microsoft.com/office/drawing/2014/main" id="{FB7DBB6C-74D8-453B-86CA-1716CED941CD}"/>
              </a:ext>
            </a:extLst>
          </p:cNvPr>
          <p:cNvSpPr txBox="1"/>
          <p:nvPr/>
        </p:nvSpPr>
        <p:spPr>
          <a:xfrm>
            <a:off x="325464" y="6234374"/>
            <a:ext cx="9389744" cy="848309"/>
          </a:xfrm>
          <a:prstGeom prst="rect">
            <a:avLst/>
          </a:prstGeom>
          <a:noFill/>
        </p:spPr>
        <p:txBody>
          <a:bodyPr wrap="square">
            <a:spAutoFit/>
          </a:bodyPr>
          <a:lstStyle/>
          <a:p>
            <a:pPr>
              <a:lnSpc>
                <a:spcPts val="6144"/>
              </a:lnSpc>
              <a:spcBef>
                <a:spcPct val="0"/>
              </a:spcBef>
            </a:pPr>
            <a:r>
              <a:rPr lang="en-US" sz="4390" b="1" spc="219" dirty="0">
                <a:solidFill>
                  <a:srgbClr val="000000"/>
                </a:solidFill>
                <a:latin typeface="Titillium Web Bold" panose="020B0604020202020204" charset="0"/>
              </a:rPr>
              <a:t>Software Requirements</a:t>
            </a:r>
          </a:p>
        </p:txBody>
      </p:sp>
      <p:sp>
        <p:nvSpPr>
          <p:cNvPr id="22" name="TextBox 21">
            <a:extLst>
              <a:ext uri="{FF2B5EF4-FFF2-40B4-BE49-F238E27FC236}">
                <a16:creationId xmlns:a16="http://schemas.microsoft.com/office/drawing/2014/main" id="{CC431518-0EF4-4CAE-8BAA-994A2A7CA5E7}"/>
              </a:ext>
            </a:extLst>
          </p:cNvPr>
          <p:cNvSpPr txBox="1"/>
          <p:nvPr/>
        </p:nvSpPr>
        <p:spPr>
          <a:xfrm>
            <a:off x="359429" y="7237004"/>
            <a:ext cx="9389744" cy="3108543"/>
          </a:xfrm>
          <a:prstGeom prst="rect">
            <a:avLst/>
          </a:prstGeom>
          <a:noFill/>
        </p:spPr>
        <p:txBody>
          <a:bodyPr wrap="square">
            <a:spAutoFit/>
          </a:bodyPr>
          <a:lstStyle/>
          <a:p>
            <a:pPr algn="l"/>
            <a:r>
              <a:rPr lang="en-IN" sz="2800" i="0" u="sng" dirty="0">
                <a:effectLst/>
                <a:latin typeface="Titillium Web Regular Bold" panose="020B0604020202020204" charset="0"/>
              </a:rPr>
              <a:t>Operating System</a:t>
            </a:r>
            <a:r>
              <a:rPr lang="en-IN" sz="2800" b="0" i="0" dirty="0">
                <a:effectLst/>
                <a:latin typeface="Titillium Web Regular Bold" panose="020B0604020202020204" charset="0"/>
              </a:rPr>
              <a:t>: Windows XP, 7, 8, 10</a:t>
            </a:r>
          </a:p>
          <a:p>
            <a:pPr algn="l"/>
            <a:endParaRPr lang="en-IN" sz="2800" b="0" i="0" dirty="0">
              <a:effectLst/>
              <a:latin typeface="Titillium Web Regular Bold" panose="020B0604020202020204" charset="0"/>
            </a:endParaRPr>
          </a:p>
          <a:p>
            <a:pPr algn="l"/>
            <a:r>
              <a:rPr lang="en-IN" sz="2800" i="0" u="sng" dirty="0">
                <a:effectLst/>
                <a:latin typeface="Titillium Web Regular Bold" panose="020B0604020202020204" charset="0"/>
              </a:rPr>
              <a:t>Web Browser</a:t>
            </a:r>
            <a:r>
              <a:rPr lang="en-IN" sz="2800" b="0" i="0" dirty="0">
                <a:effectLst/>
                <a:latin typeface="Titillium Web Regular Bold" panose="020B0604020202020204" charset="0"/>
              </a:rPr>
              <a:t>: Explorer, Firefox, Google Chrome</a:t>
            </a:r>
          </a:p>
          <a:p>
            <a:pPr algn="l"/>
            <a:endParaRPr lang="en-IN" sz="2800" b="0" i="0" dirty="0">
              <a:effectLst/>
              <a:latin typeface="Titillium Web Regular Bold" panose="020B0604020202020204" charset="0"/>
            </a:endParaRPr>
          </a:p>
          <a:p>
            <a:pPr algn="l"/>
            <a:r>
              <a:rPr lang="en-IN" sz="2800" i="0" u="sng" dirty="0">
                <a:effectLst/>
                <a:latin typeface="Titillium Web Regular Bold" panose="020B0604020202020204" charset="0"/>
              </a:rPr>
              <a:t>Language Used</a:t>
            </a:r>
            <a:r>
              <a:rPr lang="en-IN" sz="2800" b="0" i="0" dirty="0">
                <a:effectLst/>
                <a:latin typeface="Titillium Web Regular Bold" panose="020B0604020202020204" charset="0"/>
              </a:rPr>
              <a:t>: </a:t>
            </a:r>
            <a:r>
              <a:rPr lang="en-IN" sz="2800" b="1" i="0" dirty="0">
                <a:effectLst/>
                <a:latin typeface="Titillium Web Regular Bold" panose="020B0604020202020204" charset="0"/>
              </a:rPr>
              <a:t>HTML, CSS, </a:t>
            </a:r>
            <a:r>
              <a:rPr lang="en-IN" sz="2800" b="1" i="0" dirty="0" err="1">
                <a:effectLst/>
                <a:latin typeface="Titillium Web Regular Bold" panose="020B0604020202020204" charset="0"/>
              </a:rPr>
              <a:t>Javascript</a:t>
            </a:r>
            <a:r>
              <a:rPr lang="en-IN" sz="2800" b="1" i="0" dirty="0">
                <a:effectLst/>
                <a:latin typeface="Titillium Web Regular Bold" panose="020B0604020202020204" charset="0"/>
              </a:rPr>
              <a:t>, </a:t>
            </a:r>
            <a:r>
              <a:rPr lang="en-IN" sz="2800" b="1" i="0" dirty="0" err="1">
                <a:effectLst/>
                <a:latin typeface="Titillium Web Regular Bold" panose="020B0604020202020204" charset="0"/>
              </a:rPr>
              <a:t>phpmyadmin</a:t>
            </a:r>
            <a:r>
              <a:rPr lang="en-IN" sz="2800" b="1" i="0" dirty="0">
                <a:effectLst/>
                <a:latin typeface="Titillium Web Regular Bold" panose="020B0604020202020204" charset="0"/>
              </a:rPr>
              <a:t>,  MYSQL, bootstrap.</a:t>
            </a:r>
            <a:r>
              <a:rPr lang="en-IN" sz="2800" dirty="0">
                <a:latin typeface="Titillium Web Regular" panose="020B0604020202020204" charset="0"/>
              </a:rPr>
              <a:t/>
            </a:r>
            <a:br>
              <a:rPr lang="en-IN" sz="2800" dirty="0">
                <a:latin typeface="Titillium Web Regular" panose="020B0604020202020204" charset="0"/>
              </a:rPr>
            </a:br>
            <a:endParaRPr lang="en-US" sz="2800" dirty="0">
              <a:latin typeface="Titillium Web Regular" panose="020B0604020202020204" charset="0"/>
              <a:cs typeface="Times New Roman" pitchFamily="18" charset="0"/>
            </a:endParaRPr>
          </a:p>
        </p:txBody>
      </p:sp>
    </p:spTree>
    <p:extLst>
      <p:ext uri="{BB962C8B-B14F-4D97-AF65-F5344CB8AC3E}">
        <p14:creationId xmlns:p14="http://schemas.microsoft.com/office/powerpoint/2010/main" val="3194848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6200000">
            <a:off x="7687483" y="-7651415"/>
            <a:ext cx="2901686" cy="18268544"/>
            <a:chOff x="365784" y="0"/>
            <a:chExt cx="1432895" cy="4391601"/>
          </a:xfrm>
        </p:grpSpPr>
        <p:sp>
          <p:nvSpPr>
            <p:cNvPr id="3" name="Freeform 3"/>
            <p:cNvSpPr/>
            <p:nvPr/>
          </p:nvSpPr>
          <p:spPr>
            <a:xfrm>
              <a:off x="365784" y="0"/>
              <a:ext cx="1432895" cy="4391601"/>
            </a:xfrm>
            <a:custGeom>
              <a:avLst/>
              <a:gdLst/>
              <a:ahLst/>
              <a:cxnLst/>
              <a:rect l="l" t="t" r="r" b="b"/>
              <a:pathLst>
                <a:path w="1798680" h="4391601">
                  <a:moveTo>
                    <a:pt x="0" y="0"/>
                  </a:moveTo>
                  <a:lnTo>
                    <a:pt x="899340" y="4391601"/>
                  </a:lnTo>
                  <a:lnTo>
                    <a:pt x="1798680" y="0"/>
                  </a:lnTo>
                  <a:close/>
                </a:path>
              </a:pathLst>
            </a:custGeom>
            <a:solidFill>
              <a:srgbClr val="C8EF4F"/>
            </a:solidFill>
          </p:spPr>
          <p:txBody>
            <a:bodyPr/>
            <a:lstStyle/>
            <a:p>
              <a:endParaRPr lang="en-IN" dirty="0"/>
            </a:p>
          </p:txBody>
        </p:sp>
      </p:grpSp>
      <p:grpSp>
        <p:nvGrpSpPr>
          <p:cNvPr id="13" name="Group 13"/>
          <p:cNvGrpSpPr/>
          <p:nvPr/>
        </p:nvGrpSpPr>
        <p:grpSpPr>
          <a:xfrm>
            <a:off x="9518969" y="789910"/>
            <a:ext cx="8133485" cy="2135199"/>
            <a:chOff x="476655" y="-472283"/>
            <a:chExt cx="10844647" cy="2846933"/>
          </a:xfrm>
        </p:grpSpPr>
        <p:sp>
          <p:nvSpPr>
            <p:cNvPr id="14" name="TextBox 14"/>
            <p:cNvSpPr txBox="1"/>
            <p:nvPr/>
          </p:nvSpPr>
          <p:spPr>
            <a:xfrm>
              <a:off x="524204" y="1698567"/>
              <a:ext cx="10797098" cy="676083"/>
            </a:xfrm>
            <a:prstGeom prst="rect">
              <a:avLst/>
            </a:prstGeom>
          </p:spPr>
          <p:txBody>
            <a:bodyPr lIns="0" tIns="0" rIns="0" bIns="0" rtlCol="0" anchor="t">
              <a:spAutoFit/>
            </a:bodyPr>
            <a:lstStyle/>
            <a:p>
              <a:pPr marL="0" lvl="0" indent="0" algn="just">
                <a:lnSpc>
                  <a:spcPts val="4100"/>
                </a:lnSpc>
                <a:spcBef>
                  <a:spcPct val="0"/>
                </a:spcBef>
              </a:pPr>
              <a:endParaRPr lang="en-US" sz="2929" u="none" dirty="0">
                <a:solidFill>
                  <a:srgbClr val="000000"/>
                </a:solidFill>
                <a:latin typeface="Titillium Web Regular Bold"/>
              </a:endParaRPr>
            </a:p>
          </p:txBody>
        </p:sp>
        <p:sp>
          <p:nvSpPr>
            <p:cNvPr id="15" name="TextBox 15"/>
            <p:cNvSpPr txBox="1"/>
            <p:nvPr/>
          </p:nvSpPr>
          <p:spPr>
            <a:xfrm>
              <a:off x="476655" y="-472283"/>
              <a:ext cx="10797097" cy="1363191"/>
            </a:xfrm>
            <a:prstGeom prst="rect">
              <a:avLst/>
            </a:prstGeom>
          </p:spPr>
          <p:txBody>
            <a:bodyPr lIns="0" tIns="0" rIns="0" bIns="0" rtlCol="0" anchor="t">
              <a:spAutoFit/>
            </a:bodyPr>
            <a:lstStyle/>
            <a:p>
              <a:pPr algn="r">
                <a:lnSpc>
                  <a:spcPts val="8787"/>
                </a:lnSpc>
                <a:spcBef>
                  <a:spcPct val="0"/>
                </a:spcBef>
              </a:pPr>
              <a:r>
                <a:rPr lang="en-US" sz="6276" dirty="0">
                  <a:solidFill>
                    <a:srgbClr val="000000"/>
                  </a:solidFill>
                  <a:latin typeface="Titillium Web Bold"/>
                </a:rPr>
                <a:t>About Us</a:t>
              </a:r>
            </a:p>
          </p:txBody>
        </p:sp>
      </p:grpSp>
      <p:grpSp>
        <p:nvGrpSpPr>
          <p:cNvPr id="16" name="Group 16"/>
          <p:cNvGrpSpPr/>
          <p:nvPr/>
        </p:nvGrpSpPr>
        <p:grpSpPr>
          <a:xfrm rot="-5400000" flipH="1">
            <a:off x="8059794" y="-8041102"/>
            <a:ext cx="2141661" cy="18283947"/>
            <a:chOff x="156485" y="39982"/>
            <a:chExt cx="7889043" cy="20979862"/>
          </a:xfrm>
        </p:grpSpPr>
        <p:sp>
          <p:nvSpPr>
            <p:cNvPr id="17" name="Freeform 17"/>
            <p:cNvSpPr/>
            <p:nvPr/>
          </p:nvSpPr>
          <p:spPr>
            <a:xfrm>
              <a:off x="156485" y="39982"/>
              <a:ext cx="7889043" cy="20979862"/>
            </a:xfrm>
            <a:custGeom>
              <a:avLst/>
              <a:gdLst/>
              <a:ahLst/>
              <a:cxnLst/>
              <a:rect l="l" t="t" r="r" b="b"/>
              <a:pathLst>
                <a:path w="7889043" h="20979862">
                  <a:moveTo>
                    <a:pt x="7889043" y="20979862"/>
                  </a:moveTo>
                  <a:lnTo>
                    <a:pt x="0" y="20979862"/>
                  </a:lnTo>
                  <a:lnTo>
                    <a:pt x="0" y="0"/>
                  </a:lnTo>
                  <a:lnTo>
                    <a:pt x="7889043" y="20979862"/>
                  </a:lnTo>
                  <a:close/>
                </a:path>
              </a:pathLst>
            </a:custGeom>
            <a:solidFill>
              <a:srgbClr val="000000"/>
            </a:solidFill>
          </p:spPr>
          <p:txBody>
            <a:bodyPr/>
            <a:lstStyle/>
            <a:p>
              <a:endParaRPr lang="en-IN" dirty="0"/>
            </a:p>
          </p:txBody>
        </p:sp>
      </p:grpSp>
      <p:pic>
        <p:nvPicPr>
          <p:cNvPr id="18" name="Picture 7">
            <a:extLst>
              <a:ext uri="{FF2B5EF4-FFF2-40B4-BE49-F238E27FC236}">
                <a16:creationId xmlns:a16="http://schemas.microsoft.com/office/drawing/2014/main" id="{0DBA0001-756D-4668-A7E9-5F6F90666AD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a:fillRect/>
          </a:stretch>
        </p:blipFill>
        <p:spPr>
          <a:xfrm rot="10800000" flipH="1" flipV="1">
            <a:off x="15816127" y="324162"/>
            <a:ext cx="1053827" cy="1241126"/>
          </a:xfrm>
          <a:prstGeom prst="rect">
            <a:avLst/>
          </a:prstGeom>
        </p:spPr>
      </p:pic>
      <p:sp>
        <p:nvSpPr>
          <p:cNvPr id="21" name="TextBox 20">
            <a:extLst>
              <a:ext uri="{FF2B5EF4-FFF2-40B4-BE49-F238E27FC236}">
                <a16:creationId xmlns:a16="http://schemas.microsoft.com/office/drawing/2014/main" id="{978518C7-FBEC-497E-9964-9F04C2377C88}"/>
              </a:ext>
            </a:extLst>
          </p:cNvPr>
          <p:cNvSpPr txBox="1"/>
          <p:nvPr/>
        </p:nvSpPr>
        <p:spPr>
          <a:xfrm>
            <a:off x="16869954" y="410477"/>
            <a:ext cx="1730547" cy="1169551"/>
          </a:xfrm>
          <a:prstGeom prst="rect">
            <a:avLst/>
          </a:prstGeom>
          <a:noFill/>
        </p:spPr>
        <p:txBody>
          <a:bodyPr wrap="square">
            <a:spAutoFit/>
          </a:bodyPr>
          <a:lstStyle/>
          <a:p>
            <a:r>
              <a:rPr lang="en-IN" sz="7000" dirty="0">
                <a:solidFill>
                  <a:schemeClr val="bg1"/>
                </a:solidFill>
                <a:latin typeface="Titillium Web Bold" panose="020B0604020202020204" charset="0"/>
              </a:rPr>
              <a:t>F7</a:t>
            </a:r>
          </a:p>
        </p:txBody>
      </p:sp>
      <p:sp>
        <p:nvSpPr>
          <p:cNvPr id="23" name="TextBox 22">
            <a:extLst>
              <a:ext uri="{FF2B5EF4-FFF2-40B4-BE49-F238E27FC236}">
                <a16:creationId xmlns:a16="http://schemas.microsoft.com/office/drawing/2014/main" id="{4BB5A9A4-22EA-4443-B58F-256D213942E3}"/>
              </a:ext>
            </a:extLst>
          </p:cNvPr>
          <p:cNvSpPr txBox="1"/>
          <p:nvPr/>
        </p:nvSpPr>
        <p:spPr>
          <a:xfrm>
            <a:off x="228600" y="949661"/>
            <a:ext cx="8097823" cy="2259593"/>
          </a:xfrm>
          <a:prstGeom prst="rect">
            <a:avLst/>
          </a:prstGeom>
          <a:noFill/>
        </p:spPr>
        <p:txBody>
          <a:bodyPr wrap="square">
            <a:spAutoFit/>
          </a:bodyPr>
          <a:lstStyle/>
          <a:p>
            <a:pPr>
              <a:lnSpc>
                <a:spcPts val="8787"/>
              </a:lnSpc>
              <a:spcBef>
                <a:spcPct val="0"/>
              </a:spcBef>
            </a:pPr>
            <a:r>
              <a:rPr lang="en-US" sz="5000" dirty="0">
                <a:solidFill>
                  <a:srgbClr val="000000"/>
                </a:solidFill>
                <a:latin typeface="Titillium Web Bold"/>
              </a:rPr>
              <a:t>FLOW CHART</a:t>
            </a:r>
          </a:p>
          <a:p>
            <a:pPr>
              <a:lnSpc>
                <a:spcPts val="8787"/>
              </a:lnSpc>
              <a:spcBef>
                <a:spcPct val="0"/>
              </a:spcBef>
            </a:pPr>
            <a:endParaRPr lang="en-US" sz="5000" dirty="0">
              <a:solidFill>
                <a:srgbClr val="000000"/>
              </a:solidFill>
              <a:latin typeface="Titillium Web Bold"/>
            </a:endParaRPr>
          </a:p>
        </p:txBody>
      </p:sp>
      <p:pic>
        <p:nvPicPr>
          <p:cNvPr id="20" name="Picture 19">
            <a:extLst>
              <a:ext uri="{FF2B5EF4-FFF2-40B4-BE49-F238E27FC236}">
                <a16:creationId xmlns:a16="http://schemas.microsoft.com/office/drawing/2014/main" id="{84CC0C01-7D9B-496A-9DC2-3A14CBA84C49}"/>
              </a:ext>
            </a:extLst>
          </p:cNvPr>
          <p:cNvPicPr>
            <a:picLocks noChangeAspect="1"/>
          </p:cNvPicPr>
          <p:nvPr/>
        </p:nvPicPr>
        <p:blipFill>
          <a:blip r:embed="rId4"/>
          <a:stretch>
            <a:fillRect/>
          </a:stretch>
        </p:blipFill>
        <p:spPr>
          <a:xfrm>
            <a:off x="16971111" y="8953500"/>
            <a:ext cx="1301488" cy="1301488"/>
          </a:xfrm>
          <a:prstGeom prst="rect">
            <a:avLst/>
          </a:prstGeom>
        </p:spPr>
      </p:pic>
      <p:pic>
        <p:nvPicPr>
          <p:cNvPr id="5" name="Picture 4"/>
          <p:cNvPicPr>
            <a:picLocks noChangeAspect="1"/>
          </p:cNvPicPr>
          <p:nvPr/>
        </p:nvPicPr>
        <p:blipFill>
          <a:blip r:embed="rId5"/>
          <a:stretch>
            <a:fillRect/>
          </a:stretch>
        </p:blipFill>
        <p:spPr>
          <a:xfrm>
            <a:off x="1752599" y="2925108"/>
            <a:ext cx="14063527" cy="7329879"/>
          </a:xfrm>
          <a:prstGeom prst="rect">
            <a:avLst/>
          </a:prstGeom>
        </p:spPr>
      </p:pic>
    </p:spTree>
    <p:extLst>
      <p:ext uri="{BB962C8B-B14F-4D97-AF65-F5344CB8AC3E}">
        <p14:creationId xmlns:p14="http://schemas.microsoft.com/office/powerpoint/2010/main" val="14798847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7114</TotalTime>
  <Words>788</Words>
  <Application>Microsoft Office PowerPoint</Application>
  <PresentationFormat>Custom</PresentationFormat>
  <Paragraphs>145</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Titillium Web Regular Bold</vt:lpstr>
      <vt:lpstr>Arial</vt:lpstr>
      <vt:lpstr>Titillium Web Bold</vt:lpstr>
      <vt:lpstr>Calibri</vt:lpstr>
      <vt:lpstr>Wingdings</vt:lpstr>
      <vt:lpstr>Roboto</vt:lpstr>
      <vt:lpstr>Titillium Web Regular</vt:lpstr>
      <vt:lpstr>Arimo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F7 Fitness</dc:title>
  <cp:lastModifiedBy>User</cp:lastModifiedBy>
  <cp:revision>52</cp:revision>
  <dcterms:created xsi:type="dcterms:W3CDTF">2006-08-16T00:00:00Z</dcterms:created>
  <dcterms:modified xsi:type="dcterms:W3CDTF">2022-04-20T17:44:19Z</dcterms:modified>
  <dc:identifier>DAE1PVZnZew</dc:identifier>
</cp:coreProperties>
</file>

<file path=docProps/thumbnail.jpeg>
</file>